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34" r:id="rId5"/>
    <p:sldId id="335" r:id="rId6"/>
    <p:sldId id="337" r:id="rId7"/>
    <p:sldId id="316" r:id="rId8"/>
    <p:sldId id="338" r:id="rId9"/>
    <p:sldId id="324" r:id="rId10"/>
  </p:sldIdLst>
  <p:sldSz cx="9144000" cy="6858000" type="screen4x3"/>
  <p:notesSz cx="6761163" cy="99425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  <p:cmAuthor id="1" name="Korisnik" initials="K" lastIdx="1" clrIdx="1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8A094"/>
    <a:srgbClr val="A2CB9B"/>
    <a:srgbClr val="E8F7AF"/>
    <a:srgbClr val="470999"/>
    <a:srgbClr val="006666"/>
    <a:srgbClr val="567A5F"/>
    <a:srgbClr val="CC66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5195" autoAdjust="0"/>
  </p:normalViewPr>
  <p:slideViewPr>
    <p:cSldViewPr>
      <p:cViewPr varScale="1">
        <p:scale>
          <a:sx n="128" d="100"/>
          <a:sy n="128" d="100"/>
        </p:scale>
        <p:origin x="1488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1577060847183"/>
          <c:y val="9.4005540264918155E-2"/>
          <c:w val="0.68269363832868468"/>
          <c:h val="0.652518943892544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2F9-4404-AA69-EA4D86FAE110}"/>
              </c:ext>
            </c:extLst>
          </c:dPt>
          <c:dPt>
            <c:idx val="1"/>
            <c:bubble3D val="0"/>
            <c:explosion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2F9-4404-AA69-EA4D86FAE110}"/>
              </c:ext>
            </c:extLst>
          </c:dPt>
          <c:dPt>
            <c:idx val="2"/>
            <c:bubble3D val="0"/>
            <c:explosion val="8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2F9-4404-AA69-EA4D86FAE110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2F9-4404-AA69-EA4D86FAE110}"/>
              </c:ext>
            </c:extLst>
          </c:dPt>
          <c:dLbls>
            <c:dLbl>
              <c:idx val="0"/>
              <c:layout>
                <c:manualLayout>
                  <c:x val="0.1423331130849009"/>
                  <c:y val="-5.02764154941712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60,94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2F9-4404-AA69-EA4D86FAE11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9.2825943316240167E-2"/>
                  <c:y val="-3.266098005571407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26,86%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2F9-4404-AA69-EA4D86FAE11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9802867907464472"/>
                  <c:y val="-3.26600615804593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12,20%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2F9-4404-AA69-EA4D86FAE11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901433953732236E-2"/>
                  <c:y val="8.872285329719206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1,48%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2F9-4404-AA69-EA4D86FAE110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PRIHODI OD POSLOVANJA</c:v>
                </c:pt>
                <c:pt idx="1">
                  <c:v>PRIHODI OD PRODAJE NEFINANCIJSKE IMOVINE</c:v>
                </c:pt>
                <c:pt idx="2">
                  <c:v>PRIMICI OD FINANCIJSKE IMOVINE I ZADUŽIVANJA</c:v>
                </c:pt>
                <c:pt idx="3">
                  <c:v>VLASTITI IZVORI</c:v>
                </c:pt>
              </c:strCache>
            </c:strRef>
          </c:cat>
          <c:val>
            <c:numRef>
              <c:f>List1!$B$2:$B$5</c:f>
              <c:numCache>
                <c:formatCode>0.00%</c:formatCode>
                <c:ptCount val="4"/>
                <c:pt idx="0">
                  <c:v>0.68440000000000001</c:v>
                </c:pt>
                <c:pt idx="1">
                  <c:v>0.22900000000000001</c:v>
                </c:pt>
                <c:pt idx="2">
                  <c:v>8.6599999999999996E-2</c:v>
                </c:pt>
                <c:pt idx="3">
                  <c:v>1.5100000000000001E-2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2F9-4404-AA69-EA4D86FAE1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b"/>
      <c:legendEntry>
        <c:idx val="0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1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2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3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ayout>
        <c:manualLayout>
          <c:xMode val="edge"/>
          <c:yMode val="edge"/>
          <c:x val="1.9488719156575105E-2"/>
          <c:y val="0.7427988968303959"/>
          <c:w val="0.87086947170127949"/>
          <c:h val="0.24874306418783657"/>
        </c:manualLayout>
      </c:layout>
      <c:overlay val="0"/>
      <c:txPr>
        <a:bodyPr/>
        <a:lstStyle/>
        <a:p>
          <a:pPr>
            <a:defRPr sz="1000">
              <a:latin typeface="Calibri" pitchFamily="34" charset="0"/>
            </a:defRPr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97178510563816E-2"/>
          <c:y val="7.6317003424740251E-2"/>
          <c:w val="0.87866651635326964"/>
          <c:h val="0.6231209098459958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25"/>
          <c:dPt>
            <c:idx val="0"/>
            <c:bubble3D val="0"/>
            <c:explosion val="3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66F-4874-8A79-ADB282842150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66F-4874-8A79-ADB282842150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66F-4874-8A79-ADB282842150}"/>
              </c:ext>
            </c:extLst>
          </c:dPt>
          <c:dLbls>
            <c:dLbl>
              <c:idx val="0"/>
              <c:layout>
                <c:manualLayout>
                  <c:x val="-1.0345524216672749E-2"/>
                  <c:y val="1.2597806592918093E-2"/>
                </c:manualLayout>
              </c:layout>
              <c:tx>
                <c:rich>
                  <a:bodyPr/>
                  <a:lstStyle/>
                  <a:p>
                    <a:r>
                      <a:rPr lang="en-US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25,40%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1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66F-4874-8A79-ADB28284215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2211316143070053E-2"/>
                  <c:y val="1.75273399573960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73,44%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66F-4874-8A79-ADB28284215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333370911682649E-3"/>
                  <c:y val="-4.619195750736689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1,16%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66F-4874-8A79-ADB282842150}"/>
                </c:ext>
                <c:ext xmlns:c15="http://schemas.microsoft.com/office/drawing/2012/chart" uri="{CE6537A1-D6FC-4f65-9D91-7224C49458BB}"/>
              </c:extLst>
            </c:dLbl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 u="none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FINANCIJSKU IMOVINU I OTPLATU ZAJMOVA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0.19819999999999999</c:v>
                </c:pt>
                <c:pt idx="1">
                  <c:v>0.79</c:v>
                </c:pt>
                <c:pt idx="2">
                  <c:v>1.18E-2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66F-4874-8A79-ADB282842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  <c:txPr>
        <a:bodyPr/>
        <a:lstStyle/>
        <a:p>
          <a:pPr>
            <a:defRPr sz="1000" b="1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9569585320506"/>
          <c:y val="2.1666212558864983E-2"/>
          <c:w val="0.56845143314978841"/>
          <c:h val="0.87453975668552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1,35%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5,00%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19,68%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0,49%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2,06%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20,65%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6,12%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087-4AA6-BA3E-BCBFF5C1CD8A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2,07%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087-4AA6-BA3E-BCBFF5C1CD8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unapr.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1.3599999999999999E-2</c:v>
                </c:pt>
                <c:pt idx="1">
                  <c:v>3.1300000000000001E-2</c:v>
                </c:pt>
                <c:pt idx="2">
                  <c:v>0.23380000000000001</c:v>
                </c:pt>
                <c:pt idx="3">
                  <c:v>5.9999999999999995E-4</c:v>
                </c:pt>
                <c:pt idx="4">
                  <c:v>2.76E-2</c:v>
                </c:pt>
                <c:pt idx="5">
                  <c:v>0.25950000000000001</c:v>
                </c:pt>
                <c:pt idx="6">
                  <c:v>7.51E-2</c:v>
                </c:pt>
                <c:pt idx="7">
                  <c:v>2.1399999999999999E-2</c:v>
                </c:pt>
                <c:pt idx="8">
                  <c:v>0.33710000000000001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087-4AA6-BA3E-BCBFF5C1CD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66438688"/>
        <c:axId val="466439080"/>
      </c:barChart>
      <c:catAx>
        <c:axId val="466438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sr-Latn-RS"/>
          </a:p>
        </c:txPr>
        <c:crossAx val="466439080"/>
        <c:crosses val="autoZero"/>
        <c:auto val="1"/>
        <c:lblAlgn val="ctr"/>
        <c:lblOffset val="100"/>
        <c:noMultiLvlLbl val="0"/>
      </c:catAx>
      <c:valAx>
        <c:axId val="466439080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466438688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noFill/>
    <a:ln>
      <a:solidFill>
        <a:schemeClr val="bg1"/>
      </a:solidFill>
    </a:ln>
  </c:spPr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4-19T14:24:42.900" idx="1">
    <p:pos x="5647" y="1635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/>
      <dgm:t>
        <a:bodyPr/>
        <a:lstStyle/>
        <a:p>
          <a:r>
            <a:rPr lang="hr-HR" sz="1400" b="1" dirty="0"/>
            <a:t>Prihodi i primici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49.000.000,00 eura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/>
      <dgm:t>
        <a:bodyPr/>
        <a:lstStyle/>
        <a:p>
          <a:r>
            <a:rPr lang="hr-HR" sz="1400" b="1" dirty="0"/>
            <a:t>Pokriće manjka prihoda iz prethodne godine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726.955,00 eura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/>
      <dgm:t>
        <a:bodyPr/>
        <a:lstStyle/>
        <a:p>
          <a:r>
            <a:rPr lang="hr-HR" sz="1400" b="1" dirty="0">
              <a:latin typeface="+mn-lt"/>
              <a:cs typeface="Arial" panose="020B0604020202020204" pitchFamily="34" charset="0"/>
            </a:rPr>
            <a:t>Rashodi</a:t>
          </a:r>
          <a:r>
            <a:rPr lang="hr-HR" sz="1400" b="1" dirty="0">
              <a:latin typeface="+mn-lt"/>
            </a:rPr>
            <a:t> i izdaci </a:t>
          </a:r>
          <a:r>
            <a:rPr lang="hr-HR" sz="1400" b="1" dirty="0">
              <a:latin typeface="+mn-lt"/>
              <a:cs typeface="Times New Roman"/>
            </a:rPr>
            <a:t>→ 48.273.045,00eura</a:t>
          </a:r>
          <a:endParaRPr lang="hr-HR" sz="1400" b="1" dirty="0"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0F2D6F3B-EBA4-41CC-B913-DCB2FB9B7F77}">
      <dgm:prSet/>
      <dgm:spPr>
        <a:ln>
          <a:solidFill>
            <a:schemeClr val="bg1"/>
          </a:solidFill>
        </a:ln>
      </dgm:spPr>
      <dgm:t>
        <a:bodyPr/>
        <a:lstStyle/>
        <a:p>
          <a:endParaRPr lang="hr-HR" dirty="0"/>
        </a:p>
      </dgm:t>
    </dgm:pt>
    <dgm:pt modelId="{0C2D0843-86B4-4C35-9C7D-64FBCDA968B7}" type="parTrans" cxnId="{0BDF1698-62C1-461E-983D-8C5651490A78}">
      <dgm:prSet/>
      <dgm:spPr/>
      <dgm:t>
        <a:bodyPr/>
        <a:lstStyle/>
        <a:p>
          <a:endParaRPr lang="hr-HR"/>
        </a:p>
      </dgm:t>
    </dgm:pt>
    <dgm:pt modelId="{A605147D-9111-42C3-8178-913BA85D0905}" type="sibTrans" cxnId="{0BDF1698-62C1-461E-983D-8C5651490A78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12117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Y="88100" custLinFactNeighborX="4012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Ang="0" custScaleX="142857" custScaleY="13932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 custLinFactNeighborX="53611" custLinFactNeighborY="22859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Ang="0" custScaleX="136867" custScaleY="128187" custLinFactNeighborX="-2146" custLinFactNeighborY="2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 custLinFactY="-67907" custLinFactNeighborY="-100000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0BDF1698-62C1-461E-983D-8C5651490A78}" srcId="{1DB8DC99-D35A-4223-BD85-F68ED6C62FF2}" destId="{0F2D6F3B-EBA4-41CC-B913-DCB2FB9B7F77}" srcOrd="0" destOrd="0" parTransId="{0C2D0843-86B4-4C35-9C7D-64FBCDA968B7}" sibTransId="{A605147D-9111-42C3-8178-913BA85D0905}"/>
    <dgm:cxn modelId="{D5BD553A-C695-4BBE-9EEA-11C8E17A268D}" type="presOf" srcId="{6F61644F-3D98-4B0F-ADCC-D6478A21C2F0}" destId="{0A3F990C-CC27-4C2E-8773-6EC1427BF3C7}" srcOrd="1" destOrd="0" presId="urn:microsoft.com/office/officeart/2005/8/layout/list1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E59A75E0-EAB4-4B93-926B-447D955DA2C7}" type="presOf" srcId="{0F2D6F3B-EBA4-41CC-B913-DCB2FB9B7F77}" destId="{2D8D9B7F-F6B7-4DC9-82B7-BA53D1BBE431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ADD26B19-4665-4C7F-BE83-5CAE806232BC}" type="presOf" srcId="{6F61644F-3D98-4B0F-ADCC-D6478A21C2F0}" destId="{74F2F1D2-70EE-4570-9EB7-FDCA9A07234C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1EB5EC8-A1A8-48A3-BDE0-21BC67C5B3EA}" type="presParOf" srcId="{AFE17CD3-89E7-438D-9FE0-89070C29B761}" destId="{AD8B9457-143E-4330-8237-DAC195152381}" srcOrd="4" destOrd="0" presId="urn:microsoft.com/office/officeart/2005/8/layout/list1"/>
    <dgm:cxn modelId="{5D8DA2A8-44A7-4744-8623-1DBFB294BAF8}" type="presParOf" srcId="{AD8B9457-143E-4330-8237-DAC195152381}" destId="{74F2F1D2-70EE-4570-9EB7-FDCA9A07234C}" srcOrd="0" destOrd="0" presId="urn:microsoft.com/office/officeart/2005/8/layout/list1"/>
    <dgm:cxn modelId="{F3DAEE71-AC54-4555-B128-A80F5B783E3C}" type="presParOf" srcId="{AD8B9457-143E-4330-8237-DAC195152381}" destId="{0A3F990C-CC27-4C2E-8773-6EC1427BF3C7}" srcOrd="1" destOrd="0" presId="urn:microsoft.com/office/officeart/2005/8/layout/list1"/>
    <dgm:cxn modelId="{803BAAA1-871A-4442-A649-EDDDA267A5BE}" type="presParOf" srcId="{AFE17CD3-89E7-438D-9FE0-89070C29B761}" destId="{2C6004EA-D810-466A-8339-9B7C842D2C73}" srcOrd="5" destOrd="0" presId="urn:microsoft.com/office/officeart/2005/8/layout/list1"/>
    <dgm:cxn modelId="{A552973B-B23D-411C-B67C-A59889858D8F}" type="presParOf" srcId="{AFE17CD3-89E7-438D-9FE0-89070C29B761}" destId="{507187C2-E31E-42BA-9E4A-F0C436947ED1}" srcOrd="6" destOrd="0" presId="urn:microsoft.com/office/officeart/2005/8/layout/list1"/>
    <dgm:cxn modelId="{491153A6-BB48-460F-9031-B9DBF0E49C76}" type="presParOf" srcId="{AFE17CD3-89E7-438D-9FE0-89070C29B761}" destId="{664C7DC4-31BD-405E-88C4-06B674E88CBA}" srcOrd="7" destOrd="0" presId="urn:microsoft.com/office/officeart/2005/8/layout/list1"/>
    <dgm:cxn modelId="{DEEB42CF-04F5-4FEE-BDE4-E70BA35758D7}" type="presParOf" srcId="{AFE17CD3-89E7-438D-9FE0-89070C29B761}" destId="{52E95BF8-B6B9-4E21-8294-434A245A2965}" srcOrd="8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9" destOrd="0" presId="urn:microsoft.com/office/officeart/2005/8/layout/list1"/>
    <dgm:cxn modelId="{16AD6BB0-E23C-4CAB-9E71-E195C24A6585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49.000.000,00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35.350.000,00 eura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2027.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en-US" sz="2000" b="1" dirty="0">
              <a:solidFill>
                <a:schemeClr val="tx2">
                  <a:lumMod val="75000"/>
                </a:schemeClr>
              </a:solidFill>
            </a:rPr>
            <a:t>2</a:t>
          </a:r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6.200.000,00 eura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245" custLinFactNeighborY="-742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 custLinFactNeighborX="45423" custLinFactNeighborY="684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Prihodi i primici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45.082.881,00 eura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Manjak prihoda iz prethodne godine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676.955,00 eura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44.405.926,00 eura</a:t>
          </a:r>
          <a:endParaRPr lang="hr-HR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22486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NeighborX="121" custLinFactNeighborY="5599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ScaleX="142857" custScaleY="21026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ScaleX="142857" custScaleY="21267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515DB957-3DCB-4FDA-9F73-27307654FE33}" type="presOf" srcId="{6F61644F-3D98-4B0F-ADCC-D6478A21C2F0}" destId="{74F2F1D2-70EE-4570-9EB7-FDCA9A07234C}" srcOrd="0" destOrd="0" presId="urn:microsoft.com/office/officeart/2005/8/layout/list1"/>
    <dgm:cxn modelId="{8F10C036-CD85-4049-9B2D-112BB42DFE5A}" type="presOf" srcId="{6F61644F-3D98-4B0F-ADCC-D6478A21C2F0}" destId="{0A3F990C-CC27-4C2E-8773-6EC1427BF3C7}" srcOrd="1" destOrd="0" presId="urn:microsoft.com/office/officeart/2005/8/layout/list1"/>
    <dgm:cxn modelId="{0D3B12E0-E789-4413-B686-B0181FC38232}" type="presOf" srcId="{D954B905-DF12-44A7-97FF-FEADA0BAC1C6}" destId="{AFE17CD3-89E7-438D-9FE0-89070C29B761}" srcOrd="0" destOrd="0" presId="urn:microsoft.com/office/officeart/2005/8/layout/list1"/>
    <dgm:cxn modelId="{DE69E1C1-EA9D-4043-A498-E13B3B7F2E64}" type="presOf" srcId="{E3160682-CCB9-4AF6-880E-2F87ECC66255}" destId="{45186DC0-E01C-49BC-979F-F37A4A4E2488}" srcOrd="1" destOrd="0" presId="urn:microsoft.com/office/officeart/2005/8/layout/list1"/>
    <dgm:cxn modelId="{B782D439-8F7E-449B-9419-08592928AB6D}" type="presOf" srcId="{E3160682-CCB9-4AF6-880E-2F87ECC66255}" destId="{67D96E31-69C4-44F9-AAA6-6D4114640D9F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DC0D948E-B8FA-46B9-9618-45328AEBDDF8}" type="presOf" srcId="{1DB8DC99-D35A-4223-BD85-F68ED6C62FF2}" destId="{4981C8DB-4C1C-4358-8500-B5F48EC7587F}" srcOrd="1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A44317B4-9456-4B51-9A19-A62380CE43B4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E7BF2B6E-4F2E-4132-BD96-467ECD6173F3}" type="presParOf" srcId="{AFE17CD3-89E7-438D-9FE0-89070C29B761}" destId="{A414F0C5-DD5C-4066-95F0-4F7FA91A38E9}" srcOrd="0" destOrd="0" presId="urn:microsoft.com/office/officeart/2005/8/layout/list1"/>
    <dgm:cxn modelId="{E4AEF4A6-4300-4989-A0FF-D8D53638D1E5}" type="presParOf" srcId="{A414F0C5-DD5C-4066-95F0-4F7FA91A38E9}" destId="{E8196252-B420-43E8-9828-3124379EC670}" srcOrd="0" destOrd="0" presId="urn:microsoft.com/office/officeart/2005/8/layout/list1"/>
    <dgm:cxn modelId="{41C299FF-E7FB-41C1-AAF9-7A90FFD0AE38}" type="presParOf" srcId="{A414F0C5-DD5C-4066-95F0-4F7FA91A38E9}" destId="{4981C8DB-4C1C-4358-8500-B5F48EC7587F}" srcOrd="1" destOrd="0" presId="urn:microsoft.com/office/officeart/2005/8/layout/list1"/>
    <dgm:cxn modelId="{2F9D7869-1751-4B5B-A8D8-C4F3FD71D5C7}" type="presParOf" srcId="{AFE17CD3-89E7-438D-9FE0-89070C29B761}" destId="{3E27C463-2134-4CE2-81B9-CBA843123559}" srcOrd="1" destOrd="0" presId="urn:microsoft.com/office/officeart/2005/8/layout/list1"/>
    <dgm:cxn modelId="{04255814-655A-4AE5-A133-AD7A7787553A}" type="presParOf" srcId="{AFE17CD3-89E7-438D-9FE0-89070C29B761}" destId="{2D8D9B7F-F6B7-4DC9-82B7-BA53D1BBE431}" srcOrd="2" destOrd="0" presId="urn:microsoft.com/office/officeart/2005/8/layout/list1"/>
    <dgm:cxn modelId="{5BF9C5A7-2A22-4FDD-8B99-427217C34A8F}" type="presParOf" srcId="{AFE17CD3-89E7-438D-9FE0-89070C29B761}" destId="{E1928073-0EDE-46F4-95EC-15E5C6208B1E}" srcOrd="3" destOrd="0" presId="urn:microsoft.com/office/officeart/2005/8/layout/list1"/>
    <dgm:cxn modelId="{6BC9A270-A660-425F-B72B-C7030A1F00FA}" type="presParOf" srcId="{AFE17CD3-89E7-438D-9FE0-89070C29B761}" destId="{AD8B9457-143E-4330-8237-DAC195152381}" srcOrd="4" destOrd="0" presId="urn:microsoft.com/office/officeart/2005/8/layout/list1"/>
    <dgm:cxn modelId="{6029BB71-B4A9-4FBD-987E-3098EAAFB33C}" type="presParOf" srcId="{AD8B9457-143E-4330-8237-DAC195152381}" destId="{74F2F1D2-70EE-4570-9EB7-FDCA9A07234C}" srcOrd="0" destOrd="0" presId="urn:microsoft.com/office/officeart/2005/8/layout/list1"/>
    <dgm:cxn modelId="{81AA68CC-8226-4CBB-88DD-2C57DDA7C2DC}" type="presParOf" srcId="{AD8B9457-143E-4330-8237-DAC195152381}" destId="{0A3F990C-CC27-4C2E-8773-6EC1427BF3C7}" srcOrd="1" destOrd="0" presId="urn:microsoft.com/office/officeart/2005/8/layout/list1"/>
    <dgm:cxn modelId="{E519FECB-4049-43F9-8798-B1554D163AA7}" type="presParOf" srcId="{AFE17CD3-89E7-438D-9FE0-89070C29B761}" destId="{2C6004EA-D810-466A-8339-9B7C842D2C73}" srcOrd="5" destOrd="0" presId="urn:microsoft.com/office/officeart/2005/8/layout/list1"/>
    <dgm:cxn modelId="{2DF00E90-4E50-4BE6-A9D3-9F93F26278C8}" type="presParOf" srcId="{AFE17CD3-89E7-438D-9FE0-89070C29B761}" destId="{507187C2-E31E-42BA-9E4A-F0C436947ED1}" srcOrd="6" destOrd="0" presId="urn:microsoft.com/office/officeart/2005/8/layout/list1"/>
    <dgm:cxn modelId="{142B4809-C8BD-4547-81A1-3D06B20A0706}" type="presParOf" srcId="{AFE17CD3-89E7-438D-9FE0-89070C29B761}" destId="{664C7DC4-31BD-405E-88C4-06B674E88CBA}" srcOrd="7" destOrd="0" presId="urn:microsoft.com/office/officeart/2005/8/layout/list1"/>
    <dgm:cxn modelId="{65A464B0-CB5E-45D3-ACDC-8D4D918D7E9F}" type="presParOf" srcId="{AFE17CD3-89E7-438D-9FE0-89070C29B761}" destId="{52E95BF8-B6B9-4E21-8294-434A245A2965}" srcOrd="8" destOrd="0" presId="urn:microsoft.com/office/officeart/2005/8/layout/list1"/>
    <dgm:cxn modelId="{405B70B0-0964-4994-8EDE-D3ECC7F0E62C}" type="presParOf" srcId="{52E95BF8-B6B9-4E21-8294-434A245A2965}" destId="{67D96E31-69C4-44F9-AAA6-6D4114640D9F}" srcOrd="0" destOrd="0" presId="urn:microsoft.com/office/officeart/2005/8/layout/list1"/>
    <dgm:cxn modelId="{312E1345-BFA8-4718-92E3-5049939B9436}" type="presParOf" srcId="{52E95BF8-B6B9-4E21-8294-434A245A2965}" destId="{45186DC0-E01C-49BC-979F-F37A4A4E2488}" srcOrd="1" destOrd="0" presId="urn:microsoft.com/office/officeart/2005/8/layout/list1"/>
    <dgm:cxn modelId="{F697BA21-0C58-41D5-A992-352E77AE4239}" type="presParOf" srcId="{AFE17CD3-89E7-438D-9FE0-89070C29B761}" destId="{BBD03EC6-1DA2-4128-BC41-7056DDF393FE}" srcOrd="9" destOrd="0" presId="urn:microsoft.com/office/officeart/2005/8/layout/list1"/>
    <dgm:cxn modelId="{AC05564E-341E-4680-A07D-6D96822B02A8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45.082.881,00 eura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31.410.479,00 eura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2027.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22.221.087,00 eura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43649" custLinFactNeighborY="-3387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 custLinFactX="-45745" custLinFactNeighborX="-100000" custLinFactNeighborY="-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3CC19B-9DF5-4373-AF2F-D8AADD147B28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59753F75-E737-47D2-8A2E-B53D20A9152A}" type="presOf" srcId="{9B8FD947-5909-462C-8C59-3C5E57F6932F}" destId="{A25C7A86-7993-4127-B1E4-E07518E588BA}" srcOrd="0" destOrd="0" presId="urn:microsoft.com/office/officeart/2005/8/layout/process4"/>
    <dgm:cxn modelId="{A2182A81-860A-48DB-BF9D-8766B93694E7}" type="presOf" srcId="{7FA38D7F-EFDE-4EBD-87DF-254D531562FF}" destId="{FD6BBD5F-4D00-4D8D-A134-A43221E3DEA5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9125CBB6-1406-447D-873C-1C05493C2224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6DA2F203-2DB2-4E05-B8F2-BBA2EF42A838}" type="presOf" srcId="{04444011-23E9-425C-9481-AF1AC77B8543}" destId="{B267DC42-6CA6-4D04-A3FB-C867C8B5913B}" srcOrd="0" destOrd="0" presId="urn:microsoft.com/office/officeart/2005/8/layout/process4"/>
    <dgm:cxn modelId="{3983E59F-82F1-4D1D-A43B-BC29531EB092}" type="presOf" srcId="{FCA35078-B7D1-41AE-8308-56294D2C6293}" destId="{98FF8CC7-AE5E-42D1-9C81-CD1D23024AF6}" srcOrd="0" destOrd="0" presId="urn:microsoft.com/office/officeart/2005/8/layout/process4"/>
    <dgm:cxn modelId="{C5D3B1D7-4C89-4091-AB4B-E9B6507D95BF}" type="presOf" srcId="{1F1D8239-A27E-488F-993A-FCF6DE437581}" destId="{BF221DC8-5BA4-4B09-AE6D-ED9E33205BDE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84F2312F-FBFA-433A-88B1-ED612DFEFD2A}" type="presOf" srcId="{232A567F-04B6-4416-A29E-E0DAAE320021}" destId="{CE43CAE6-7D7C-4C21-9C6E-640373FEAF18}" srcOrd="0" destOrd="0" presId="urn:microsoft.com/office/officeart/2005/8/layout/process4"/>
    <dgm:cxn modelId="{550FFCA9-25BA-42C5-8961-806582F819D7}" type="presOf" srcId="{1F1D8239-A27E-488F-993A-FCF6DE437581}" destId="{3F90D2B3-D5D2-48AF-9013-DDA23FA4EEA3}" srcOrd="1" destOrd="0" presId="urn:microsoft.com/office/officeart/2005/8/layout/process4"/>
    <dgm:cxn modelId="{125BD2F2-4402-4972-8BE5-69173B8B0DB1}" type="presOf" srcId="{04444011-23E9-425C-9481-AF1AC77B8543}" destId="{78B5DC7C-F5D5-47BC-85DF-8C8A624444AF}" srcOrd="1" destOrd="0" presId="urn:microsoft.com/office/officeart/2005/8/layout/process4"/>
    <dgm:cxn modelId="{F9841679-2427-4040-8F55-41502C122A27}" type="presParOf" srcId="{A25C7A86-7993-4127-B1E4-E07518E588BA}" destId="{DD7A56F5-5E0C-414D-AF2C-FB86E60EA96C}" srcOrd="0" destOrd="0" presId="urn:microsoft.com/office/officeart/2005/8/layout/process4"/>
    <dgm:cxn modelId="{3D453658-831B-49AD-AA17-6F1032A38B68}" type="presParOf" srcId="{DD7A56F5-5E0C-414D-AF2C-FB86E60EA96C}" destId="{CE43CAE6-7D7C-4C21-9C6E-640373FEAF18}" srcOrd="0" destOrd="0" presId="urn:microsoft.com/office/officeart/2005/8/layout/process4"/>
    <dgm:cxn modelId="{5D6BC563-DDB7-47E4-AAC3-86B9800EA295}" type="presParOf" srcId="{DD7A56F5-5E0C-414D-AF2C-FB86E60EA96C}" destId="{C9602C84-F0EE-4D07-BF0F-946FCBF767F4}" srcOrd="1" destOrd="0" presId="urn:microsoft.com/office/officeart/2005/8/layout/process4"/>
    <dgm:cxn modelId="{530661C6-CAF8-4C4D-B10F-4E7B888FCF5A}" type="presParOf" srcId="{DD7A56F5-5E0C-414D-AF2C-FB86E60EA96C}" destId="{12985AEB-3E80-4371-9B76-F8EE8D13C1FA}" srcOrd="2" destOrd="0" presId="urn:microsoft.com/office/officeart/2005/8/layout/process4"/>
    <dgm:cxn modelId="{F2371641-7259-4B0F-9BAC-B26C324F91F6}" type="presParOf" srcId="{12985AEB-3E80-4371-9B76-F8EE8D13C1FA}" destId="{C0592647-F43B-4F97-9459-C51FD38FECFF}" srcOrd="0" destOrd="0" presId="urn:microsoft.com/office/officeart/2005/8/layout/process4"/>
    <dgm:cxn modelId="{BAD51AFC-E0CB-46BA-8BF0-11F5AA95EC5A}" type="presParOf" srcId="{A25C7A86-7993-4127-B1E4-E07518E588BA}" destId="{D4A5524E-B82A-4E64-9EB0-48CEFE8DB947}" srcOrd="1" destOrd="0" presId="urn:microsoft.com/office/officeart/2005/8/layout/process4"/>
    <dgm:cxn modelId="{0B0688E1-8AF0-4446-ABF7-C90CBA5008DF}" type="presParOf" srcId="{A25C7A86-7993-4127-B1E4-E07518E588BA}" destId="{70ECF647-3911-4C42-97FC-C2A6913EA2C3}" srcOrd="2" destOrd="0" presId="urn:microsoft.com/office/officeart/2005/8/layout/process4"/>
    <dgm:cxn modelId="{1E6A80B4-7E01-43B2-AFCF-4AF1E144049B}" type="presParOf" srcId="{70ECF647-3911-4C42-97FC-C2A6913EA2C3}" destId="{BF221DC8-5BA4-4B09-AE6D-ED9E33205BDE}" srcOrd="0" destOrd="0" presId="urn:microsoft.com/office/officeart/2005/8/layout/process4"/>
    <dgm:cxn modelId="{7989FF4E-7961-4C1D-889B-C496DDFEC9EF}" type="presParOf" srcId="{70ECF647-3911-4C42-97FC-C2A6913EA2C3}" destId="{3F90D2B3-D5D2-48AF-9013-DDA23FA4EEA3}" srcOrd="1" destOrd="0" presId="urn:microsoft.com/office/officeart/2005/8/layout/process4"/>
    <dgm:cxn modelId="{BA6320C7-66E5-4E5F-9A45-69203E3AB7A9}" type="presParOf" srcId="{70ECF647-3911-4C42-97FC-C2A6913EA2C3}" destId="{16C05910-2AC7-4266-910D-498A3C796382}" srcOrd="2" destOrd="0" presId="urn:microsoft.com/office/officeart/2005/8/layout/process4"/>
    <dgm:cxn modelId="{5FECB40F-D47E-475D-82AA-B4F06320D4A9}" type="presParOf" srcId="{16C05910-2AC7-4266-910D-498A3C796382}" destId="{FD6BBD5F-4D00-4D8D-A134-A43221E3DEA5}" srcOrd="0" destOrd="0" presId="urn:microsoft.com/office/officeart/2005/8/layout/process4"/>
    <dgm:cxn modelId="{0289852C-9039-48A6-809B-E89770D959D3}" type="presParOf" srcId="{A25C7A86-7993-4127-B1E4-E07518E588BA}" destId="{7A3ADB0B-B2DF-4C9B-A67C-26FA22CA4A39}" srcOrd="3" destOrd="0" presId="urn:microsoft.com/office/officeart/2005/8/layout/process4"/>
    <dgm:cxn modelId="{0B568DE8-5EFE-4AC6-BFFE-EC9BD5AFE48C}" type="presParOf" srcId="{A25C7A86-7993-4127-B1E4-E07518E588BA}" destId="{963FF646-2C7A-4AA7-BACC-B0EE8BFAB0B4}" srcOrd="4" destOrd="0" presId="urn:microsoft.com/office/officeart/2005/8/layout/process4"/>
    <dgm:cxn modelId="{FA1A4BBB-FAAF-47B5-AD91-99C53979445D}" type="presParOf" srcId="{963FF646-2C7A-4AA7-BACC-B0EE8BFAB0B4}" destId="{B267DC42-6CA6-4D04-A3FB-C867C8B5913B}" srcOrd="0" destOrd="0" presId="urn:microsoft.com/office/officeart/2005/8/layout/process4"/>
    <dgm:cxn modelId="{42938922-62C7-4384-9B67-3302BCBDFD64}" type="presParOf" srcId="{963FF646-2C7A-4AA7-BACC-B0EE8BFAB0B4}" destId="{78B5DC7C-F5D5-47BC-85DF-8C8A624444AF}" srcOrd="1" destOrd="0" presId="urn:microsoft.com/office/officeart/2005/8/layout/process4"/>
    <dgm:cxn modelId="{D280769F-923E-423B-A638-D6A2D79B803D}" type="presParOf" srcId="{963FF646-2C7A-4AA7-BACC-B0EE8BFAB0B4}" destId="{78E80564-152F-404D-B7B5-38FB07E022D8}" srcOrd="2" destOrd="0" presId="urn:microsoft.com/office/officeart/2005/8/layout/process4"/>
    <dgm:cxn modelId="{5C39E1C6-8053-4F29-8B33-49ED7B30F05E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0.07427</cdr:y>
    </cdr:from>
    <cdr:to>
      <cdr:x>0.60606</cdr:x>
      <cdr:y>0.12319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376264" y="218645"/>
          <a:ext cx="50405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0.86123</cdr:x>
      <cdr:y>0.03397</cdr:y>
    </cdr:from>
    <cdr:to>
      <cdr:x>1</cdr:x>
      <cdr:y>0.10297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575142" y="106345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/>
            <a:t> 42,58%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4" rIns="91925" bIns="45964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925" tIns="45964" rIns="91925" bIns="45964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10.1.2025.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biogradnamoru.hr/akti-i-sluzbene-odluke/proracun-grada-biograda-na-mor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r>
              <a:rPr lang="hr-HR" sz="1400" b="1" dirty="0">
                <a:solidFill>
                  <a:srgbClr val="121284"/>
                </a:solidFill>
              </a:rPr>
              <a:t/>
            </a:r>
            <a:br>
              <a:rPr lang="hr-HR" sz="1400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GRAD BIOGRAD NA MORU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b="1" dirty="0">
                <a:solidFill>
                  <a:srgbClr val="121284"/>
                </a:solidFill>
              </a:rPr>
              <a:t/>
            </a: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PRORAČUN GRADA BIOGRADA NA MORU ZA 2025. GODINU I PROJEKCIJA ZA 2026. i 2027.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rgbClr val="121284"/>
                </a:solidFill>
              </a:rPr>
              <a:t>-</a:t>
            </a:r>
            <a:r>
              <a:rPr lang="hr-HR" sz="3100" dirty="0">
                <a:solidFill>
                  <a:srgbClr val="121284"/>
                </a:solidFill>
              </a:rPr>
              <a:t> </a:t>
            </a:r>
            <a:r>
              <a:rPr lang="hr-HR" sz="2900" dirty="0">
                <a:solidFill>
                  <a:srgbClr val="121284"/>
                </a:solidFill>
              </a:rPr>
              <a:t>vodič za građane -</a:t>
            </a:r>
            <a:r>
              <a:rPr lang="hr-HR" b="1" dirty="0">
                <a:solidFill>
                  <a:srgbClr val="121284"/>
                </a:solidFill>
              </a:rPr>
              <a:t/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984776" cy="127048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Nacrt prijedloga Proračuna Grada Biograda na Moru za 2025. godinu i projekcije za 2026. i 2027. godinu </a:t>
            </a:r>
            <a:r>
              <a:rPr lang="hr-HR" sz="2400" b="1" dirty="0"/>
              <a:t>razmatran je na 17. sjednici Odbora za proračun i financije Grada Biograda na Moru održanoj dana 27. studenog 2024. godine i poslan Gradskom vijeću Grada Biograda na Moru na donošenje, koji je isti donio 09. prosinca 2024.godine.</a:t>
            </a: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Biograd na Moru, prosinac 2024.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365" y="2708920"/>
            <a:ext cx="41148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2025. godinu</a:t>
            </a:r>
            <a:br>
              <a:rPr lang="hr-HR" sz="2800" b="1" dirty="0"/>
            </a:br>
            <a:r>
              <a:rPr lang="hr-HR" sz="2800" b="1" dirty="0"/>
              <a:t> i projekcija za 2026. i 2027.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238861403"/>
              </p:ext>
            </p:extLst>
          </p:nvPr>
        </p:nvGraphicFramePr>
        <p:xfrm>
          <a:off x="4854363" y="1276841"/>
          <a:ext cx="3624278" cy="426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354698490"/>
              </p:ext>
            </p:extLst>
          </p:nvPr>
        </p:nvGraphicFramePr>
        <p:xfrm>
          <a:off x="619481" y="1852905"/>
          <a:ext cx="3971871" cy="452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" name="Ravni poveznik 12"/>
          <p:cNvCxnSpPr/>
          <p:nvPr/>
        </p:nvCxnSpPr>
        <p:spPr>
          <a:xfrm>
            <a:off x="4854362" y="1780897"/>
            <a:ext cx="0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4591352" y="2636912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854362" y="1780897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4854362" y="3365073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54362" y="4733225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Slika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2025. godinu</a:t>
            </a:r>
            <a:br>
              <a:rPr lang="hr-HR" sz="2800" b="1" dirty="0"/>
            </a:br>
            <a:r>
              <a:rPr lang="hr-HR" sz="2800" b="1" dirty="0"/>
              <a:t> bez proračunskih korisnika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724932" y="3026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/>
          </a:p>
        </p:txBody>
      </p:sp>
      <p:graphicFrame>
        <p:nvGraphicFramePr>
          <p:cNvPr id="9" name="Dijagram 5"/>
          <p:cNvGraphicFramePr/>
          <p:nvPr>
            <p:extLst>
              <p:ext uri="{D42A27DB-BD31-4B8C-83A1-F6EECF244321}">
                <p14:modId xmlns:p14="http://schemas.microsoft.com/office/powerpoint/2010/main" val="70931412"/>
              </p:ext>
            </p:extLst>
          </p:nvPr>
        </p:nvGraphicFramePr>
        <p:xfrm>
          <a:off x="5003442" y="1190775"/>
          <a:ext cx="3699390" cy="413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jagram 7"/>
          <p:cNvGraphicFramePr/>
          <p:nvPr>
            <p:extLst>
              <p:ext uri="{D42A27DB-BD31-4B8C-83A1-F6EECF244321}">
                <p14:modId xmlns:p14="http://schemas.microsoft.com/office/powerpoint/2010/main" val="1829692180"/>
              </p:ext>
            </p:extLst>
          </p:nvPr>
        </p:nvGraphicFramePr>
        <p:xfrm>
          <a:off x="539551" y="1780897"/>
          <a:ext cx="4086619" cy="445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0" name="Ravni poveznik 19"/>
          <p:cNvCxnSpPr/>
          <p:nvPr/>
        </p:nvCxnSpPr>
        <p:spPr>
          <a:xfrm>
            <a:off x="4883146" y="1780897"/>
            <a:ext cx="6035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626170" y="2348880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83146" y="1780897"/>
            <a:ext cx="3369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4883146" y="3257061"/>
            <a:ext cx="342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4883146" y="4733225"/>
            <a:ext cx="33692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Slika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8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858"/>
            <a:ext cx="8867328" cy="922114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Prihodi i primici Proračuna Grada Biograda na Moru</a:t>
            </a:r>
            <a:endParaRPr lang="hr-HR" sz="2800" dirty="0"/>
          </a:p>
        </p:txBody>
      </p:sp>
      <p:graphicFrame>
        <p:nvGraphicFramePr>
          <p:cNvPr id="3" name="Grafikon 2"/>
          <p:cNvGraphicFramePr/>
          <p:nvPr>
            <p:extLst>
              <p:ext uri="{D42A27DB-BD31-4B8C-83A1-F6EECF244321}">
                <p14:modId xmlns:p14="http://schemas.microsoft.com/office/powerpoint/2010/main" val="2331227043"/>
              </p:ext>
            </p:extLst>
          </p:nvPr>
        </p:nvGraphicFramePr>
        <p:xfrm>
          <a:off x="5545621" y="2594965"/>
          <a:ext cx="33846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avokutnik 3"/>
          <p:cNvSpPr/>
          <p:nvPr/>
        </p:nvSpPr>
        <p:spPr>
          <a:xfrm>
            <a:off x="1979712" y="884165"/>
            <a:ext cx="5194340" cy="1169551"/>
          </a:xfrm>
          <a:prstGeom prst="rect">
            <a:avLst/>
          </a:prstGeom>
          <a:solidFill>
            <a:srgbClr val="E8F7AF"/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Grada Biograda na Moru sastoje se od:</a:t>
            </a:r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vlastitih izvora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724278" y="2164078"/>
            <a:ext cx="30963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1. Prikaz udjela prihoda i primitaka</a:t>
            </a:r>
          </a:p>
          <a:p>
            <a:r>
              <a:rPr lang="hr-HR" sz="1100" b="1" dirty="0">
                <a:cs typeface="Arial" pitchFamily="34" charset="0"/>
              </a:rPr>
              <a:t>u Proračunu Grada Biograda na Moru za 2025.g.</a:t>
            </a:r>
            <a:endParaRPr lang="vi-VN" sz="1100" b="1" dirty="0">
              <a:cs typeface="Arial" pitchFamily="34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1520" y="2215076"/>
            <a:ext cx="48965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Grada Biograda na Moru za 2025.g. </a:t>
            </a:r>
            <a:endParaRPr lang="hr-HR" sz="1100" dirty="0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71989"/>
              </p:ext>
            </p:extLst>
          </p:nvPr>
        </p:nvGraphicFramePr>
        <p:xfrm>
          <a:off x="292348" y="2490998"/>
          <a:ext cx="5034373" cy="3793102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4805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12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23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1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0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592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eurima)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2024.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2025.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25/24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prihodima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  PRIHODI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30.617.559,00</a:t>
                      </a: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29.859.713,00</a:t>
                      </a: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97,52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60,94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61 PRIHODI OD POREZA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5.249.264,00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5.670.597,00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108,03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11,58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63 POMOĆI IZ INOZ. I OD SUBJEKATA 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14.008.061,00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14.024.078,00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100,11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28,62    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64 PRIHODI OD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2.512.043,00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2.377.619,00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94,65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4,85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65 PRIHODI OD UPRAVNIH I ADMIN. PRIST.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8.821.991,00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7.761.119,00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87,97  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15,84    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28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66 PRIHODI OD PRODAJE PROIZVODA I ROBE TE PRUŽENIH USLUGA I PRIHODI OD DONACIJA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24.200,00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24.300,00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100,41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0,05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7  PRIHODI OD PRODAJE NEFIN. IMOVINE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13.861.649,00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13.162.652,00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94,96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</a:t>
                      </a:r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26,86</a:t>
                      </a:r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71 PRIHODI OD PRODAJE NEPROIZVEDENE DUGOTRAJNE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13.854.944,00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13.155.880,00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94,95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26,85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72 PRIHODI OD PRODAJE PROIZVEDENE DUGOTRAJNE IMOVINE</a:t>
                      </a:r>
                      <a:endParaRPr lang="pl-P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6.705,00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6.772,00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101,00 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0,01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18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800" u="none" strike="noStrike" dirty="0">
                          <a:effectLst/>
                        </a:rPr>
                        <a:t>8  PRIMICI OD FIN. IMOVINE I  ZADUŽIVANJA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7.189.761,00</a:t>
                      </a: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5.977.635,00</a:t>
                      </a: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83,14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</a:t>
                      </a:r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12,20 </a:t>
                      </a:r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9939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9 VLASTITI IZVORI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729.892,00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726.955,00</a:t>
                      </a: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99,60                 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1,48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5551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51.668.969,00</a:t>
                      </a: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       49.000.000,00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-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</a:t>
                      </a:r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100,00</a:t>
                      </a:r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2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169405"/>
            <a:ext cx="8064896" cy="618396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Grada Biograda na Moru</a:t>
            </a:r>
            <a:endParaRPr lang="hr-HR" sz="28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708619"/>
              </p:ext>
            </p:extLst>
          </p:nvPr>
        </p:nvGraphicFramePr>
        <p:xfrm>
          <a:off x="5220072" y="2647729"/>
          <a:ext cx="381642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1763688" y="943705"/>
            <a:ext cx="503712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Grada Biograda na Moru sastoje se od:</a:t>
            </a: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714472" y="2053716"/>
            <a:ext cx="3250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Grada Biograda na Moru za 2025. godinu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33872" y="1987846"/>
            <a:ext cx="488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Grada Biograda na Moru za 2025. g.</a:t>
            </a:r>
            <a:endParaRPr lang="hr-HR" sz="11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481560"/>
              </p:ext>
            </p:extLst>
          </p:nvPr>
        </p:nvGraphicFramePr>
        <p:xfrm>
          <a:off x="332242" y="2269571"/>
          <a:ext cx="4887830" cy="39302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895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20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6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294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189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</a:t>
                      </a:r>
                      <a:r>
                        <a:rPr lang="hr-HR" sz="1000" u="none" strike="noStrike">
                          <a:effectLst/>
                        </a:rPr>
                        <a:t>u eurima)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2024.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2025.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25/24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rashodima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  RASHODI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10.894.881,00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12.262.962,00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112,56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25,40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31 RASHODI ZA ZAPOSLENE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2.527.154,00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3.048.758,00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120,64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6,32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32 MATERIJALNI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4.276.109,00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4.396.636,00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102,82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9,11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34 FINANCIJSKI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120.571,00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92.983,00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77,12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0,19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36 POMOĆI DANE U INOZEMSTVO I UNUTAR OPĆEG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711.762,00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844.600,00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118,66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1,75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37 NAKNADE GRAĐANIMA I KUĆANSTVIMA NA TEMELJU OSIGURANJA I DRUGE NAKNADE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870.330,00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1.067.600,00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122,67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2,20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38 OSTALI RASHODI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2.388.955,00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2.812.385,00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117,72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5,83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  RASHODI ZA NABAVU NEFINANCIJSKE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39.461.190,00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u="none" strike="noStrike" dirty="0">
                          <a:effectLst/>
                        </a:rPr>
                        <a:t>35.451.276,00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89,84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73,44 </a:t>
                      </a:r>
                      <a:r>
                        <a:rPr lang="hr-HR" sz="800" u="none" strike="noStrike" dirty="0">
                          <a:effectLst/>
                        </a:rPr>
                        <a:t>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41 RASHODI ZA NABAVU NEPROIZVEDENE DUGOTRAJNE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1.059.460,00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550.000,00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51,96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1,14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42 RASHODI ZA NABAVU PROIZVEDENE DUGOTRAJNE IMOVINE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38.399.230,00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34.899.776,00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90,89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72,30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45 RASHODI ZA DODATNA ULAGANJA NA NEFINANCIJSKOJ IMOVINI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2.500,00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40,00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0,002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5  IZDACI ZA FINANCIJSKU IMOVINU I OTPLATU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583.006,00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558.807,00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95,85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b="1" u="none" strike="noStrike" dirty="0">
                          <a:effectLst/>
                        </a:rPr>
                        <a:t>1,16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2593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UKUPNO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50.939.077,00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u="none" strike="noStrike" dirty="0">
                          <a:effectLst/>
                        </a:rPr>
                        <a:t>48.273.045,00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 -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13" name="Slik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0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8754" y="183947"/>
            <a:ext cx="8229600" cy="461005"/>
          </a:xfrm>
        </p:spPr>
        <p:txBody>
          <a:bodyPr>
            <a:normAutofit fontScale="90000"/>
          </a:bodyPr>
          <a:lstStyle/>
          <a:p>
            <a:r>
              <a:rPr lang="hr-HR" sz="2800" b="1" dirty="0"/>
              <a:t>Proračunski korisnici Grada Biograda na Moru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8066"/>
            <a:ext cx="8219256" cy="218098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hr-HR" sz="2000" b="1" u="sng" dirty="0">
                <a:solidFill>
                  <a:schemeClr val="bg1"/>
                </a:solidFill>
              </a:rPr>
              <a:t>Proračunski korisnici Grada Biograda na Moru su: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Dječji vrtić Ivana Brlić Mažuranić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Gradska knjižnica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Zavičajni muzej Biograd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Javna vatrogasna postrojba Biograd</a:t>
            </a:r>
          </a:p>
          <a:p>
            <a:endParaRPr lang="hr-HR" sz="2000" b="1" dirty="0">
              <a:solidFill>
                <a:schemeClr val="bg1"/>
              </a:solidFill>
            </a:endParaRPr>
          </a:p>
          <a:p>
            <a:endParaRPr lang="hr-HR" sz="2000" dirty="0"/>
          </a:p>
          <a:p>
            <a:pPr>
              <a:buNone/>
            </a:pPr>
            <a:endParaRPr lang="hr-HR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478235" y="113873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prstClr val="black"/>
                </a:solidFill>
              </a:rPr>
              <a:t>Grad Biograd na Moru ima 4 proračunskih korisnika.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78235" y="3861048"/>
            <a:ext cx="819822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Od ukupno planiranih prihoda i primitaka (bez vlastitih izvora/viška), 3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.190.164,00 eura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ili 6,51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% o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dnosi se na proračunske korisnike Grada Biograda na Moru: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Dječji vrtić Ivana Brlić Mažuranić – 1.872.005,00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Gradska knjižnica Biograd – 236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.651,00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Zavičajni muzej Biograd – 193.208,00 eura</a:t>
            </a: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Javna vatrogasna postrojba Biograd – 888.300,00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9496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51520" y="508991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Grada Biograda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 Moru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4123024775"/>
              </p:ext>
            </p:extLst>
          </p:nvPr>
        </p:nvGraphicFramePr>
        <p:xfrm>
          <a:off x="4885290" y="2367656"/>
          <a:ext cx="4151206" cy="313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Pravokutnik 12"/>
          <p:cNvSpPr/>
          <p:nvPr/>
        </p:nvSpPr>
        <p:spPr>
          <a:xfrm>
            <a:off x="132762" y="1356202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Grada Biograda na Moru za 2025. godinu (iskazano u eurima)</a:t>
            </a:r>
            <a:endParaRPr lang="hr-HR" sz="1100" dirty="0"/>
          </a:p>
        </p:txBody>
      </p:sp>
      <p:sp>
        <p:nvSpPr>
          <p:cNvPr id="14" name="Pravokutnik 13"/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Grada Biograda na Moru za 2025. godinu</a:t>
            </a:r>
          </a:p>
        </p:txBody>
      </p:sp>
      <p:pic>
        <p:nvPicPr>
          <p:cNvPr id="18" name="Slika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943802"/>
              </p:ext>
            </p:extLst>
          </p:nvPr>
        </p:nvGraphicFramePr>
        <p:xfrm>
          <a:off x="260961" y="1966788"/>
          <a:ext cx="4455056" cy="350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94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4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390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223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86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4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RB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Opis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2024.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2025.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Indeks  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Udio u ukupnim rashodima u %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effectLst/>
                        </a:rPr>
                        <a:t>  1.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01 Opće javne usluge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21.124.458,00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20.318.458,00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96,19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42,58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2.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900" u="none" strike="noStrike" dirty="0">
                          <a:effectLst/>
                        </a:rPr>
                        <a:t>03 </a:t>
                      </a:r>
                      <a:r>
                        <a:rPr lang="it-IT" sz="900" u="none" strike="noStrike" dirty="0" err="1">
                          <a:effectLst/>
                        </a:rPr>
                        <a:t>Javni</a:t>
                      </a: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900" u="none" strike="noStrike" dirty="0" err="1">
                          <a:effectLst/>
                        </a:rPr>
                        <a:t>red</a:t>
                      </a:r>
                      <a:r>
                        <a:rPr lang="it-IT" sz="900" u="none" strike="noStrike" dirty="0">
                          <a:effectLst/>
                        </a:rPr>
                        <a:t> i </a:t>
                      </a:r>
                      <a:r>
                        <a:rPr lang="it-IT" sz="900" u="none" strike="noStrike" dirty="0" err="1">
                          <a:effectLst/>
                        </a:rPr>
                        <a:t>sigurnost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997.384,00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991.100,00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99,37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2,07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3.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04 Ekonomski poslovi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3.069.010,00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2.914.995,00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94,98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6,12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0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4.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05 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10.920.132,00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9.852.716,00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90,23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20,65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5.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>
                          <a:effectLst/>
                        </a:rPr>
                        <a:t>06 Usluge unapređenja stan. i zajednice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1.493.670,00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983.800,00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65,86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2,06                         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5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6.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07 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27.560,00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229.300,00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832,00                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0,49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7.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08 Rekreacija, kultura i religija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10.098.777,00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9.390.564,00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92,99                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3815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8.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09 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2.230.949,00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2.387.005,00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107,00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5,00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5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9.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10 Socijalna zaštita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394.565,00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646.300,00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163,80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1,35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 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b="1" u="none" strike="noStrike" dirty="0">
                          <a:effectLst/>
                        </a:rPr>
                        <a:t> UKUPNO RASHODI I IZDACI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50.356.071,00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47.714.238,00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1" u="none" strike="noStrike" dirty="0">
                          <a:effectLst/>
                        </a:rPr>
                        <a:t>   94,75                 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100,00    </a:t>
                      </a:r>
                      <a:endParaRPr lang="hr-H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057728"/>
              </p:ext>
            </p:extLst>
          </p:nvPr>
        </p:nvGraphicFramePr>
        <p:xfrm>
          <a:off x="1187624" y="1412776"/>
          <a:ext cx="6808074" cy="4267527"/>
        </p:xfrm>
        <a:graphic>
          <a:graphicData uri="http://schemas.openxmlformats.org/drawingml/2006/table">
            <a:tbl>
              <a:tblPr firstRow="1" firstCol="1" bandRow="1"/>
              <a:tblGrid>
                <a:gridCol w="14310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98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71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KORISNIK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PROJEKTA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PLAN ZA 2025.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Interpretacijski centar pomorstva i ribarstva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1.527.230,00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Spomen ambijent za žrtve Domovinskog rata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1.500.000,00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Sanacija odlagališta „Baštijunski brig”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5.628.366,00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autobusnog kolodvora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1.993.310,00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Interpretacijski centar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r-HR" sz="10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Blago potopljenog broda Gnalić</a:t>
                      </a:r>
                      <a:r>
                        <a:rPr lang="hr-HR" sz="10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"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5.572.475,00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sortirnice za odvojeno prikupljanje otpada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3.195.350,00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tenis centa "Kosa zapad"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1.000.000,00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2011188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Dogradnja Dječjeg vrtića – Kosa zapad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2.662.075,00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0207173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Kulturni centar Granda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1.527.230,00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377512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Kino dvorana – glazbena dvorana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2.329.290,00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2287079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Društveni kutak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2.420.000,00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2222694"/>
                  </a:ext>
                </a:extLst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539552" y="148109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/>
              <a:t>Planirani projekti u 2025. godini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9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Grada Biograda na Moru</a:t>
            </a:r>
          </a:p>
        </p:txBody>
      </p:sp>
      <p:sp>
        <p:nvSpPr>
          <p:cNvPr id="8" name="Pravokutnik 7"/>
          <p:cNvSpPr/>
          <p:nvPr/>
        </p:nvSpPr>
        <p:spPr>
          <a:xfrm>
            <a:off x="899592" y="37890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dirty="0">
                <a:hlinkClick r:id="rId2"/>
              </a:rPr>
              <a:t>https://www.biogradnamoru.hr/akti-i-sluzbene-odluke/proracun-grada-biograda-na-moru</a:t>
            </a:r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16190</TotalTime>
  <Words>1091</Words>
  <Application>Microsoft Office PowerPoint</Application>
  <PresentationFormat>Prikaz na zaslonu (4:3)</PresentationFormat>
  <Paragraphs>319</Paragraphs>
  <Slides>9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tema</vt:lpstr>
      <vt:lpstr> GRAD BIOGRAD NA MORU  PRORAČUN GRADA BIOGRADA NA MORU ZA 2025. GODINU I PROJEKCIJA ZA 2026. i 2027. GODINU - vodič za građane - </vt:lpstr>
      <vt:lpstr>Proračun Grada Biograda na Moru za 2025. godinu  i projekcija za 2026. i 2027. godinu</vt:lpstr>
      <vt:lpstr>Proračun Grada Biograda na Moru za 2025. godinu  bez proračunskih korisnika</vt:lpstr>
      <vt:lpstr>Prihodi i primici Proračuna Grada Biograda na Moru</vt:lpstr>
      <vt:lpstr>Rashodi i izdaci proračuna Grada Biograda na Moru</vt:lpstr>
      <vt:lpstr>Proračunski korisnici Grada Biograda na Moru</vt:lpstr>
      <vt:lpstr>  </vt:lpstr>
      <vt:lpstr>PowerPointova prezentacija</vt:lpstr>
      <vt:lpstr>PowerPointova prezentacija</vt:lpstr>
    </vt:vector>
  </TitlesOfParts>
  <Company>ZADARSKA ŽUPANIJA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biograd2</cp:lastModifiedBy>
  <cp:revision>1373</cp:revision>
  <cp:lastPrinted>2021-01-14T13:20:15Z</cp:lastPrinted>
  <dcterms:created xsi:type="dcterms:W3CDTF">2014-10-06T07:52:48Z</dcterms:created>
  <dcterms:modified xsi:type="dcterms:W3CDTF">2025-01-10T14:14:01Z</dcterms:modified>
</cp:coreProperties>
</file>