
<file path=[Content_Types].xml><?xml version="1.0" encoding="utf-8"?>
<Types xmlns="http://schemas.openxmlformats.org/package/2006/content-types">
  <Default Extension="gif" ContentType="image/gif"/>
  <Default Extension="jpg" ContentType="image/gif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34" r:id="rId5"/>
    <p:sldId id="335" r:id="rId6"/>
    <p:sldId id="337" r:id="rId7"/>
    <p:sldId id="316" r:id="rId8"/>
    <p:sldId id="338" r:id="rId9"/>
    <p:sldId id="324" r:id="rId10"/>
  </p:sldIdLst>
  <p:sldSz cx="9144000" cy="6858000" type="screen4x3"/>
  <p:notesSz cx="6761163" cy="99425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C8A094"/>
    <a:srgbClr val="A2CB9B"/>
    <a:srgbClr val="E8F7AF"/>
    <a:srgbClr val="470999"/>
    <a:srgbClr val="006666"/>
    <a:srgbClr val="567A5F"/>
    <a:srgbClr val="CC660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Svijetli stil 2 - Isticanj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Srednji stil 4 - Isticanj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Svijetli stil 3 - Isticanj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52" autoAdjust="0"/>
    <p:restoredTop sz="95195" autoAdjust="0"/>
  </p:normalViewPr>
  <p:slideViewPr>
    <p:cSldViewPr>
      <p:cViewPr varScale="1">
        <p:scale>
          <a:sx n="109" d="100"/>
          <a:sy n="109" d="100"/>
        </p:scale>
        <p:origin x="11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65318083565763"/>
          <c:y val="8.3787660737822123E-2"/>
          <c:w val="0.68269363832868468"/>
          <c:h val="0.6525189438925449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24"/>
          <c:dPt>
            <c:idx val="0"/>
            <c:bubble3D val="0"/>
            <c:explosion val="4"/>
            <c:spPr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50E1-4A49-B0DE-DF95222DFDF2}"/>
              </c:ext>
            </c:extLst>
          </c:dPt>
          <c:dPt>
            <c:idx val="1"/>
            <c:bubble3D val="0"/>
            <c:explosion val="10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50E1-4A49-B0DE-DF95222DFDF2}"/>
              </c:ext>
            </c:extLst>
          </c:dPt>
          <c:dPt>
            <c:idx val="2"/>
            <c:bubble3D val="0"/>
            <c:explosion val="8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50E1-4A49-B0DE-DF95222DFDF2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50E1-4A49-B0DE-DF95222DFDF2}"/>
              </c:ext>
            </c:extLst>
          </c:dPt>
          <c:dLbls>
            <c:dLbl>
              <c:idx val="0"/>
              <c:layout>
                <c:manualLayout>
                  <c:x val="0.1423331130849009"/>
                  <c:y val="-5.027641549417129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83,18%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0E1-4A49-B0DE-DF95222DFDF2}"/>
                </c:ext>
              </c:extLst>
            </c:dLbl>
            <c:dLbl>
              <c:idx val="1"/>
              <c:layout>
                <c:manualLayout>
                  <c:x val="-9.2825943316240167E-2"/>
                  <c:y val="-3.266098005571407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16,82%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0E1-4A49-B0DE-DF95222DFDF2}"/>
                </c:ext>
              </c:extLst>
            </c:dLbl>
            <c:dLbl>
              <c:idx val="2"/>
              <c:layout>
                <c:manualLayout>
                  <c:x val="0.19802867907464472"/>
                  <c:y val="-3.266006158045932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0E1-4A49-B0DE-DF95222DFDF2}"/>
                </c:ext>
              </c:extLst>
            </c:dLbl>
            <c:dLbl>
              <c:idx val="3"/>
              <c:layout>
                <c:manualLayout>
                  <c:x val="9.901433953732236E-2"/>
                  <c:y val="8.872285329719206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0E1-4A49-B0DE-DF95222DFDF2}"/>
                </c:ext>
              </c:extLst>
            </c:dLbl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txPr>
              <a:bodyPr/>
              <a:lstStyle/>
              <a:p>
                <a:pPr>
                  <a:defRPr sz="1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PRIHODI OD POSLOVANJA</c:v>
                </c:pt>
                <c:pt idx="1">
                  <c:v>PRIHODI OD PRODAJE NEFINANCIJSKE IMOVINE</c:v>
                </c:pt>
                <c:pt idx="2">
                  <c:v>PRIMICI OD FINANCIJSKE IMOVINE I ZADUŽIVANJA</c:v>
                </c:pt>
              </c:strCache>
            </c:strRef>
          </c:cat>
          <c:val>
            <c:numRef>
              <c:f>List1!$B$2:$B$4</c:f>
              <c:numCache>
                <c:formatCode>0.00%</c:formatCode>
                <c:ptCount val="3"/>
                <c:pt idx="0">
                  <c:v>0.83179999999999998</c:v>
                </c:pt>
                <c:pt idx="1">
                  <c:v>0.16819999999999999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0E1-4A49-B0DE-DF95222DFD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egendEntry>
        <c:idx val="0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egendEntry>
        <c:idx val="1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egendEntry>
        <c:idx val="2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ayout>
        <c:manualLayout>
          <c:xMode val="edge"/>
          <c:yMode val="edge"/>
          <c:x val="1.9488719156575105E-2"/>
          <c:y val="0.7427988968303959"/>
          <c:w val="0.95816468105071206"/>
          <c:h val="0.25679907597583751"/>
        </c:manualLayout>
      </c:layout>
      <c:overlay val="0"/>
      <c:txPr>
        <a:bodyPr/>
        <a:lstStyle/>
        <a:p>
          <a:pPr>
            <a:defRPr sz="1000">
              <a:latin typeface="Calibri" pitchFamily="34" charset="0"/>
            </a:defRPr>
          </a:pPr>
          <a:endParaRPr lang="sr-Latn-R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282675090608382E-2"/>
          <c:y val="8.0151118474758837E-2"/>
          <c:w val="0.87866651635326964"/>
          <c:h val="0.62312090984599589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explosion val="25"/>
          <c:dPt>
            <c:idx val="0"/>
            <c:bubble3D val="0"/>
            <c:explosion val="39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08A9-4A78-8CBF-1F0F5FF059ED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08A9-4A78-8CBF-1F0F5FF059ED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08A9-4A78-8CBF-1F0F5FF059ED}"/>
              </c:ext>
            </c:extLst>
          </c:dPt>
          <c:dLbls>
            <c:dLbl>
              <c:idx val="0"/>
              <c:layout>
                <c:manualLayout>
                  <c:x val="-1.0345524216672749E-2"/>
                  <c:y val="1.2597806592918093E-2"/>
                </c:manualLayout>
              </c:layout>
              <c:tx>
                <c:rich>
                  <a:bodyPr/>
                  <a:lstStyle/>
                  <a:p>
                    <a:r>
                      <a:rPr lang="en-US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18,10%</a:t>
                    </a:r>
                  </a:p>
                </c:rich>
              </c:tx>
              <c:dLblPos val="bestFit"/>
              <c:showLegendKey val="1"/>
              <c:showVal val="1"/>
              <c:showCatName val="1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8A9-4A78-8CBF-1F0F5FF059ED}"/>
                </c:ext>
              </c:extLst>
            </c:dLbl>
            <c:dLbl>
              <c:idx val="1"/>
              <c:layout>
                <c:manualLayout>
                  <c:x val="-7.2211316143070053E-2"/>
                  <c:y val="2.519557005743323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80,35%</a:t>
                    </a:r>
                  </a:p>
                  <a:p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8A9-4A78-8CBF-1F0F5FF059ED}"/>
                </c:ext>
              </c:extLst>
            </c:dLbl>
            <c:dLbl>
              <c:idx val="2"/>
              <c:layout>
                <c:manualLayout>
                  <c:x val="-3.0333370911682649E-3"/>
                  <c:y val="-4.619195750736689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1,56%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8A9-4A78-8CBF-1F0F5FF059ED}"/>
                </c:ext>
              </c:extLst>
            </c:dLbl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txPr>
              <a:bodyPr/>
              <a:lstStyle/>
              <a:p>
                <a:pPr>
                  <a:defRPr sz="1000" b="1" u="none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FINANCIJSKU IMOVINU I OTPLATU ZAJMOVA</c:v>
                </c:pt>
              </c:strCache>
            </c:strRef>
          </c:cat>
          <c:val>
            <c:numRef>
              <c:f>List1!$B$2:$B$4</c:f>
              <c:numCache>
                <c:formatCode>0.00%</c:formatCode>
                <c:ptCount val="3"/>
                <c:pt idx="0">
                  <c:v>0.18099999999999999</c:v>
                </c:pt>
                <c:pt idx="1">
                  <c:v>0.80349999999999999</c:v>
                </c:pt>
                <c:pt idx="2">
                  <c:v>1.5599999999999999E-2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8A9-4A78-8CBF-1F0F5FF059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overlay val="0"/>
      <c:txPr>
        <a:bodyPr/>
        <a:lstStyle/>
        <a:p>
          <a:pPr>
            <a:defRPr sz="1000" b="1"/>
          </a:pPr>
          <a:endParaRPr lang="sr-Latn-R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789569585320506"/>
          <c:y val="2.1666212558864983E-2"/>
          <c:w val="0.56845143314978841"/>
          <c:h val="0.874539756685526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Skup 1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0C7-49B5-A2A6-A150C782537C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0C7-49B5-A2A6-A150C782537C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0C7-49B5-A2A6-A150C782537C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0C7-49B5-A2A6-A150C782537C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0C7-49B5-A2A6-A150C782537C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0C7-49B5-A2A6-A150C782537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2,78%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60C7-49B5-A2A6-A150C782537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1,93%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60C7-49B5-A2A6-A150C78253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baseline="0"/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List1!$A$2:$A$10</c:f>
              <c:strCache>
                <c:ptCount val="9"/>
                <c:pt idx="0">
                  <c:v>Socijalna zaštita</c:v>
                </c:pt>
                <c:pt idx="1">
                  <c:v>Obrazovanje</c:v>
                </c:pt>
                <c:pt idx="2">
                  <c:v>Rekreacija, kultura i religija</c:v>
                </c:pt>
                <c:pt idx="3">
                  <c:v>Zdravstvo</c:v>
                </c:pt>
                <c:pt idx="4">
                  <c:v>Usluge unapr. stanovanja i zajednice</c:v>
                </c:pt>
                <c:pt idx="5">
                  <c:v>Zaštita okoliša</c:v>
                </c:pt>
                <c:pt idx="6">
                  <c:v>Ekonomski poslovi</c:v>
                </c:pt>
                <c:pt idx="7">
                  <c:v>Javni red i sigurnost</c:v>
                </c:pt>
                <c:pt idx="8">
                  <c:v>Opće javne usluge</c:v>
                </c:pt>
              </c:strCache>
            </c:strRef>
          </c:cat>
          <c:val>
            <c:numRef>
              <c:f>List1!$B$2:$B$10</c:f>
              <c:numCache>
                <c:formatCode>0.00%</c:formatCode>
                <c:ptCount val="9"/>
                <c:pt idx="0">
                  <c:v>1.15E-2</c:v>
                </c:pt>
                <c:pt idx="1">
                  <c:v>3.04E-2</c:v>
                </c:pt>
                <c:pt idx="2">
                  <c:v>0.2412</c:v>
                </c:pt>
                <c:pt idx="3">
                  <c:v>6.9999999999999999E-4</c:v>
                </c:pt>
                <c:pt idx="4">
                  <c:v>2.5999999999999999E-2</c:v>
                </c:pt>
                <c:pt idx="5">
                  <c:v>0.23849999999999999</c:v>
                </c:pt>
                <c:pt idx="6">
                  <c:v>2.7799999999999998E-2</c:v>
                </c:pt>
                <c:pt idx="7">
                  <c:v>1.9300000000000001E-2</c:v>
                </c:pt>
                <c:pt idx="8">
                  <c:v>0.4047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0C7-49B5-A2A6-A150C782537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-1339326496"/>
        <c:axId val="-1339333568"/>
      </c:barChart>
      <c:catAx>
        <c:axId val="-1339326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1">
                <a:latin typeface="Arial" pitchFamily="34" charset="0"/>
                <a:cs typeface="Arial" pitchFamily="34" charset="0"/>
              </a:defRPr>
            </a:pPr>
            <a:endParaRPr lang="sr-Latn-RS"/>
          </a:p>
        </c:txPr>
        <c:crossAx val="-1339333568"/>
        <c:crosses val="autoZero"/>
        <c:auto val="1"/>
        <c:lblAlgn val="ctr"/>
        <c:lblOffset val="100"/>
        <c:noMultiLvlLbl val="0"/>
      </c:catAx>
      <c:valAx>
        <c:axId val="-1339333568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one"/>
        <c:crossAx val="-1339326496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noFill/>
    <a:ln>
      <a:solidFill>
        <a:schemeClr val="bg1"/>
      </a:solidFill>
    </a:ln>
  </c:spPr>
  <c:txPr>
    <a:bodyPr/>
    <a:lstStyle/>
    <a:p>
      <a:pPr>
        <a:defRPr sz="1800"/>
      </a:pPr>
      <a:endParaRPr lang="sr-Latn-R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 custT="1"/>
      <dgm:spPr/>
      <dgm:t>
        <a:bodyPr/>
        <a:lstStyle/>
        <a:p>
          <a:r>
            <a:rPr lang="hr-HR" sz="1400" b="1" dirty="0"/>
            <a:t>Prihodi i primici </a:t>
          </a:r>
          <a:r>
            <a:rPr lang="hr-HR" sz="1400" b="1" dirty="0">
              <a:latin typeface="Times New Roman"/>
              <a:cs typeface="Times New Roman"/>
            </a:rPr>
            <a:t>→</a:t>
          </a:r>
          <a:r>
            <a:rPr lang="hr-HR" sz="1400" b="1" dirty="0"/>
            <a:t> </a:t>
          </a:r>
          <a:r>
            <a:rPr lang="hr-HR" sz="1400" b="1" dirty="0">
              <a:solidFill>
                <a:srgbClr val="002060"/>
              </a:solidFill>
            </a:rPr>
            <a:t>322.386.718</a:t>
          </a:r>
          <a:r>
            <a:rPr lang="en-US" sz="1400" b="1" dirty="0">
              <a:solidFill>
                <a:srgbClr val="002060"/>
              </a:solidFill>
            </a:rPr>
            <a:t>,00</a:t>
          </a:r>
          <a:r>
            <a:rPr lang="hr-HR" sz="1400" b="1" dirty="0"/>
            <a:t> kn</a:t>
          </a: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6F61644F-3D98-4B0F-ADCC-D6478A21C2F0}">
      <dgm:prSet phldrT="[Tekst]" custT="1"/>
      <dgm:spPr/>
      <dgm:t>
        <a:bodyPr/>
        <a:lstStyle/>
        <a:p>
          <a:r>
            <a:rPr lang="hr-HR" sz="1400" b="1" dirty="0"/>
            <a:t>Manjak prihoda iz prethodne godine </a:t>
          </a:r>
          <a:r>
            <a:rPr lang="hr-HR" sz="1400" b="1" dirty="0">
              <a:latin typeface="Times New Roman"/>
              <a:cs typeface="Times New Roman"/>
            </a:rPr>
            <a:t>→</a:t>
          </a:r>
          <a:r>
            <a:rPr lang="hr-HR" sz="1400" b="1" dirty="0"/>
            <a:t> 25.000.000,00 kn</a:t>
          </a:r>
        </a:p>
      </dgm:t>
    </dgm:pt>
    <dgm:pt modelId="{521D4A9A-F822-499A-99A7-3DF6FB4AF6D9}" type="parTrans" cxnId="{1031D352-7D1E-4039-B468-9E45DC4DABB3}">
      <dgm:prSet/>
      <dgm:spPr/>
      <dgm:t>
        <a:bodyPr/>
        <a:lstStyle/>
        <a:p>
          <a:endParaRPr lang="hr-HR"/>
        </a:p>
      </dgm:t>
    </dgm:pt>
    <dgm:pt modelId="{FEED7CBD-8AA1-44AA-95FF-24F0F476B6CE}" type="sibTrans" cxnId="{1031D352-7D1E-4039-B468-9E45DC4DABB3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 custT="1"/>
      <dgm:spPr/>
      <dgm:t>
        <a:bodyPr/>
        <a:lstStyle/>
        <a:p>
          <a:r>
            <a:rPr lang="hr-HR" sz="1400" b="1" dirty="0"/>
            <a:t>Rashodi i izdaci </a:t>
          </a:r>
          <a:r>
            <a:rPr lang="hr-HR" sz="1400" b="1" dirty="0">
              <a:latin typeface="Times New Roman"/>
              <a:cs typeface="Times New Roman"/>
            </a:rPr>
            <a:t>→ </a:t>
          </a:r>
          <a:r>
            <a:rPr lang="hr-HR" sz="1400" b="1" dirty="0">
              <a:latin typeface="+mn-lt"/>
              <a:cs typeface="Times New Roman"/>
            </a:rPr>
            <a:t>297.386.718,00</a:t>
          </a:r>
          <a:r>
            <a:rPr lang="hr-HR" sz="1400" b="1" dirty="0">
              <a:latin typeface="+mn-lt"/>
            </a:rPr>
            <a:t> kn</a:t>
          </a: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0F2D6F3B-EBA4-41CC-B913-DCB2FB9B7F77}">
      <dgm:prSet/>
      <dgm:spPr>
        <a:ln>
          <a:solidFill>
            <a:schemeClr val="bg1"/>
          </a:solidFill>
        </a:ln>
      </dgm:spPr>
      <dgm:t>
        <a:bodyPr/>
        <a:lstStyle/>
        <a:p>
          <a:endParaRPr lang="hr-HR" dirty="0"/>
        </a:p>
      </dgm:t>
    </dgm:pt>
    <dgm:pt modelId="{0C2D0843-86B4-4C35-9C7D-64FBCDA968B7}" type="parTrans" cxnId="{0BDF1698-62C1-461E-983D-8C5651490A78}">
      <dgm:prSet/>
      <dgm:spPr/>
      <dgm:t>
        <a:bodyPr/>
        <a:lstStyle/>
        <a:p>
          <a:endParaRPr lang="hr-HR"/>
        </a:p>
      </dgm:t>
    </dgm:pt>
    <dgm:pt modelId="{A605147D-9111-42C3-8178-913BA85D0905}" type="sibTrans" cxnId="{0BDF1698-62C1-461E-983D-8C5651490A78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3"/>
      <dgm:spPr/>
    </dgm:pt>
    <dgm:pt modelId="{4981C8DB-4C1C-4358-8500-B5F48EC7587F}" type="pres">
      <dgm:prSet presAssocID="{1DB8DC99-D35A-4223-BD85-F68ED6C62FF2}" presName="parentText" presStyleLbl="node1" presStyleIdx="0" presStyleCnt="3" custScaleX="142857" custScaleY="121175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3" custLinFactY="88100" custLinFactNeighborX="40128" custLinFactNeighborY="100000">
        <dgm:presLayoutVars>
          <dgm:bulletEnabled val="1"/>
        </dgm:presLayoutVars>
      </dgm:prSet>
      <dgm:spPr/>
    </dgm:pt>
    <dgm:pt modelId="{E1928073-0EDE-46F4-95EC-15E5C6208B1E}" type="pres">
      <dgm:prSet presAssocID="{74A7E9DE-96A0-4811-8EBA-D02691DF4983}" presName="spaceBetweenRectangles" presStyleCnt="0"/>
      <dgm:spPr/>
    </dgm:pt>
    <dgm:pt modelId="{AD8B9457-143E-4330-8237-DAC195152381}" type="pres">
      <dgm:prSet presAssocID="{6F61644F-3D98-4B0F-ADCC-D6478A21C2F0}" presName="parentLin" presStyleCnt="0"/>
      <dgm:spPr/>
    </dgm:pt>
    <dgm:pt modelId="{74F2F1D2-70EE-4570-9EB7-FDCA9A07234C}" type="pres">
      <dgm:prSet presAssocID="{6F61644F-3D98-4B0F-ADCC-D6478A21C2F0}" presName="parentLeftMargin" presStyleLbl="node1" presStyleIdx="0" presStyleCnt="3"/>
      <dgm:spPr/>
    </dgm:pt>
    <dgm:pt modelId="{0A3F990C-CC27-4C2E-8773-6EC1427BF3C7}" type="pres">
      <dgm:prSet presAssocID="{6F61644F-3D98-4B0F-ADCC-D6478A21C2F0}" presName="parentText" presStyleLbl="node1" presStyleIdx="1" presStyleCnt="3" custAng="0" custScaleX="142857" custScaleY="139325">
        <dgm:presLayoutVars>
          <dgm:chMax val="0"/>
          <dgm:bulletEnabled val="1"/>
        </dgm:presLayoutVars>
      </dgm:prSet>
      <dgm:spPr/>
    </dgm:pt>
    <dgm:pt modelId="{2C6004EA-D810-466A-8339-9B7C842D2C73}" type="pres">
      <dgm:prSet presAssocID="{6F61644F-3D98-4B0F-ADCC-D6478A21C2F0}" presName="negativeSpace" presStyleCnt="0"/>
      <dgm:spPr/>
    </dgm:pt>
    <dgm:pt modelId="{507187C2-E31E-42BA-9E4A-F0C436947ED1}" type="pres">
      <dgm:prSet presAssocID="{6F61644F-3D98-4B0F-ADCC-D6478A21C2F0}" presName="childText" presStyleLbl="conFgAcc1" presStyleIdx="1" presStyleCnt="3" custLinFactNeighborX="53611" custLinFactNeighborY="22859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664C7DC4-31BD-405E-88C4-06B674E88CBA}" type="pres">
      <dgm:prSet presAssocID="{FEED7CBD-8AA1-44AA-95FF-24F0F476B6CE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1" presStyleCnt="3"/>
      <dgm:spPr/>
    </dgm:pt>
    <dgm:pt modelId="{45186DC0-E01C-49BC-979F-F37A4A4E2488}" type="pres">
      <dgm:prSet presAssocID="{E3160682-CCB9-4AF6-880E-2F87ECC66255}" presName="parentText" presStyleLbl="node1" presStyleIdx="2" presStyleCnt="3" custAng="0" custScaleX="136867" custScaleY="128187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2" presStyleCnt="3" custLinFactY="-67907" custLinFactNeighborY="-100000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</dgm:ptLst>
  <dgm:cxnLst>
    <dgm:cxn modelId="{ADD26B19-4665-4C7F-BE83-5CAE806232BC}" type="presOf" srcId="{6F61644F-3D98-4B0F-ADCC-D6478A21C2F0}" destId="{74F2F1D2-70EE-4570-9EB7-FDCA9A07234C}" srcOrd="0" destOrd="0" presId="urn:microsoft.com/office/officeart/2005/8/layout/list1"/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D5BD553A-C695-4BBE-9EEA-11C8E17A268D}" type="presOf" srcId="{6F61644F-3D98-4B0F-ADCC-D6478A21C2F0}" destId="{0A3F990C-CC27-4C2E-8773-6EC1427BF3C7}" srcOrd="1" destOrd="0" presId="urn:microsoft.com/office/officeart/2005/8/layout/list1"/>
    <dgm:cxn modelId="{1031D352-7D1E-4039-B468-9E45DC4DABB3}" srcId="{D954B905-DF12-44A7-97FF-FEADA0BAC1C6}" destId="{6F61644F-3D98-4B0F-ADCC-D6478A21C2F0}" srcOrd="1" destOrd="0" parTransId="{521D4A9A-F822-499A-99A7-3DF6FB4AF6D9}" sibTransId="{FEED7CBD-8AA1-44AA-95FF-24F0F476B6CE}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0BDF1698-62C1-461E-983D-8C5651490A78}" srcId="{1DB8DC99-D35A-4223-BD85-F68ED6C62FF2}" destId="{0F2D6F3B-EBA4-41CC-B913-DCB2FB9B7F77}" srcOrd="0" destOrd="0" parTransId="{0C2D0843-86B4-4C35-9C7D-64FBCDA968B7}" sibTransId="{A605147D-9111-42C3-8178-913BA85D0905}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2" destOrd="0" parTransId="{1090C4C3-3CC2-4D88-80CE-12BBD8EF511A}" sibTransId="{9932B054-E083-4BB4-A81D-7F73A35B037A}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E59A75E0-EAB4-4B93-926B-447D955DA2C7}" type="presOf" srcId="{0F2D6F3B-EBA4-41CC-B913-DCB2FB9B7F77}" destId="{2D8D9B7F-F6B7-4DC9-82B7-BA53D1BBE431}" srcOrd="0" destOrd="0" presId="urn:microsoft.com/office/officeart/2005/8/layout/list1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1EB5EC8-A1A8-48A3-BDE0-21BC67C5B3EA}" type="presParOf" srcId="{AFE17CD3-89E7-438D-9FE0-89070C29B761}" destId="{AD8B9457-143E-4330-8237-DAC195152381}" srcOrd="4" destOrd="0" presId="urn:microsoft.com/office/officeart/2005/8/layout/list1"/>
    <dgm:cxn modelId="{5D8DA2A8-44A7-4744-8623-1DBFB294BAF8}" type="presParOf" srcId="{AD8B9457-143E-4330-8237-DAC195152381}" destId="{74F2F1D2-70EE-4570-9EB7-FDCA9A07234C}" srcOrd="0" destOrd="0" presId="urn:microsoft.com/office/officeart/2005/8/layout/list1"/>
    <dgm:cxn modelId="{F3DAEE71-AC54-4555-B128-A80F5B783E3C}" type="presParOf" srcId="{AD8B9457-143E-4330-8237-DAC195152381}" destId="{0A3F990C-CC27-4C2E-8773-6EC1427BF3C7}" srcOrd="1" destOrd="0" presId="urn:microsoft.com/office/officeart/2005/8/layout/list1"/>
    <dgm:cxn modelId="{803BAAA1-871A-4442-A649-EDDDA267A5BE}" type="presParOf" srcId="{AFE17CD3-89E7-438D-9FE0-89070C29B761}" destId="{2C6004EA-D810-466A-8339-9B7C842D2C73}" srcOrd="5" destOrd="0" presId="urn:microsoft.com/office/officeart/2005/8/layout/list1"/>
    <dgm:cxn modelId="{A552973B-B23D-411C-B67C-A59889858D8F}" type="presParOf" srcId="{AFE17CD3-89E7-438D-9FE0-89070C29B761}" destId="{507187C2-E31E-42BA-9E4A-F0C436947ED1}" srcOrd="6" destOrd="0" presId="urn:microsoft.com/office/officeart/2005/8/layout/list1"/>
    <dgm:cxn modelId="{491153A6-BB48-460F-9031-B9DBF0E49C76}" type="presParOf" srcId="{AFE17CD3-89E7-438D-9FE0-89070C29B761}" destId="{664C7DC4-31BD-405E-88C4-06B674E88CBA}" srcOrd="7" destOrd="0" presId="urn:microsoft.com/office/officeart/2005/8/layout/list1"/>
    <dgm:cxn modelId="{DEEB42CF-04F5-4FEE-BDE4-E70BA35758D7}" type="presParOf" srcId="{AFE17CD3-89E7-438D-9FE0-89070C29B761}" destId="{52E95BF8-B6B9-4E21-8294-434A245A2965}" srcOrd="8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9" destOrd="0" presId="urn:microsoft.com/office/officeart/2005/8/layout/list1"/>
    <dgm:cxn modelId="{16AD6BB0-E23C-4CAB-9E71-E195C24A6585}" type="presParOf" srcId="{AFE17CD3-89E7-438D-9FE0-89070C29B761}" destId="{D69C3A2C-23A7-4093-9185-2F5E434868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2022.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/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322.386.718,00 kn</a:t>
          </a: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2023.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/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311.308.740,00 kn</a:t>
          </a: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2024.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/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309.181.820,00 kn</a:t>
          </a: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X="274" custLinFactNeighborY="2409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</dgm:pt>
  </dgm:ptLst>
  <dgm:cxnLst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>
              <a:solidFill>
                <a:srgbClr val="002060"/>
              </a:solidFill>
            </a:rPr>
            <a:t>Prihodi i primici </a:t>
          </a:r>
          <a:r>
            <a:rPr lang="hr-HR" sz="1400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dirty="0">
              <a:solidFill>
                <a:srgbClr val="002060"/>
              </a:solidFill>
            </a:rPr>
            <a:t> 308.787.798,00 kn</a:t>
          </a: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6F61644F-3D98-4B0F-ADCC-D6478A21C2F0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>
              <a:solidFill>
                <a:srgbClr val="002060"/>
              </a:solidFill>
            </a:rPr>
            <a:t>Manjak prihoda iz prethodne godine </a:t>
          </a:r>
          <a:r>
            <a:rPr lang="hr-HR" sz="1400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dirty="0">
              <a:solidFill>
                <a:srgbClr val="002060"/>
              </a:solidFill>
            </a:rPr>
            <a:t> 25.000.000,00 kn</a:t>
          </a:r>
        </a:p>
      </dgm:t>
    </dgm:pt>
    <dgm:pt modelId="{521D4A9A-F822-499A-99A7-3DF6FB4AF6D9}" type="parTrans" cxnId="{1031D352-7D1E-4039-B468-9E45DC4DABB3}">
      <dgm:prSet/>
      <dgm:spPr/>
      <dgm:t>
        <a:bodyPr/>
        <a:lstStyle/>
        <a:p>
          <a:endParaRPr lang="hr-HR"/>
        </a:p>
      </dgm:t>
    </dgm:pt>
    <dgm:pt modelId="{FEED7CBD-8AA1-44AA-95FF-24F0F476B6CE}" type="sibTrans" cxnId="{1031D352-7D1E-4039-B468-9E45DC4DABB3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Rashodi i izdaci </a:t>
          </a:r>
          <a:r>
            <a:rPr lang="hr-HR" sz="1400" b="1" dirty="0">
              <a:solidFill>
                <a:schemeClr val="tx2">
                  <a:lumMod val="75000"/>
                </a:schemeClr>
              </a:solidFill>
              <a:latin typeface="+mn-lt"/>
              <a:cs typeface="Times New Roman"/>
            </a:rPr>
            <a:t>→ 283.787.798,00</a:t>
          </a:r>
          <a:r>
            <a:rPr lang="hr-HR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 kn</a:t>
          </a: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3"/>
      <dgm:spPr/>
    </dgm:pt>
    <dgm:pt modelId="{4981C8DB-4C1C-4358-8500-B5F48EC7587F}" type="pres">
      <dgm:prSet presAssocID="{1DB8DC99-D35A-4223-BD85-F68ED6C62FF2}" presName="parentText" presStyleLbl="node1" presStyleIdx="0" presStyleCnt="3" custScaleX="142857" custScaleY="224864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3" custLinFactNeighborX="121" custLinFactNeighborY="5599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E1928073-0EDE-46F4-95EC-15E5C6208B1E}" type="pres">
      <dgm:prSet presAssocID="{74A7E9DE-96A0-4811-8EBA-D02691DF4983}" presName="spaceBetweenRectangles" presStyleCnt="0"/>
      <dgm:spPr/>
    </dgm:pt>
    <dgm:pt modelId="{AD8B9457-143E-4330-8237-DAC195152381}" type="pres">
      <dgm:prSet presAssocID="{6F61644F-3D98-4B0F-ADCC-D6478A21C2F0}" presName="parentLin" presStyleCnt="0"/>
      <dgm:spPr/>
    </dgm:pt>
    <dgm:pt modelId="{74F2F1D2-70EE-4570-9EB7-FDCA9A07234C}" type="pres">
      <dgm:prSet presAssocID="{6F61644F-3D98-4B0F-ADCC-D6478A21C2F0}" presName="parentLeftMargin" presStyleLbl="node1" presStyleIdx="0" presStyleCnt="3"/>
      <dgm:spPr/>
    </dgm:pt>
    <dgm:pt modelId="{0A3F990C-CC27-4C2E-8773-6EC1427BF3C7}" type="pres">
      <dgm:prSet presAssocID="{6F61644F-3D98-4B0F-ADCC-D6478A21C2F0}" presName="parentText" presStyleLbl="node1" presStyleIdx="1" presStyleCnt="3" custScaleX="142857" custScaleY="210260">
        <dgm:presLayoutVars>
          <dgm:chMax val="0"/>
          <dgm:bulletEnabled val="1"/>
        </dgm:presLayoutVars>
      </dgm:prSet>
      <dgm:spPr/>
    </dgm:pt>
    <dgm:pt modelId="{2C6004EA-D810-466A-8339-9B7C842D2C73}" type="pres">
      <dgm:prSet presAssocID="{6F61644F-3D98-4B0F-ADCC-D6478A21C2F0}" presName="negativeSpace" presStyleCnt="0"/>
      <dgm:spPr/>
    </dgm:pt>
    <dgm:pt modelId="{507187C2-E31E-42BA-9E4A-F0C436947ED1}" type="pres">
      <dgm:prSet presAssocID="{6F61644F-3D98-4B0F-ADCC-D6478A21C2F0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664C7DC4-31BD-405E-88C4-06B674E88CBA}" type="pres">
      <dgm:prSet presAssocID="{FEED7CBD-8AA1-44AA-95FF-24F0F476B6CE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1" presStyleCnt="3"/>
      <dgm:spPr/>
    </dgm:pt>
    <dgm:pt modelId="{45186DC0-E01C-49BC-979F-F37A4A4E2488}" type="pres">
      <dgm:prSet presAssocID="{E3160682-CCB9-4AF6-880E-2F87ECC66255}" presName="parentText" presStyleLbl="node1" presStyleIdx="2" presStyleCnt="3" custScaleX="142857" custScaleY="212670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</dgm:ptLst>
  <dgm:cxnLst>
    <dgm:cxn modelId="{8F10C036-CD85-4049-9B2D-112BB42DFE5A}" type="presOf" srcId="{6F61644F-3D98-4B0F-ADCC-D6478A21C2F0}" destId="{0A3F990C-CC27-4C2E-8773-6EC1427BF3C7}" srcOrd="1" destOrd="0" presId="urn:microsoft.com/office/officeart/2005/8/layout/list1"/>
    <dgm:cxn modelId="{B782D439-8F7E-449B-9419-08592928AB6D}" type="presOf" srcId="{E3160682-CCB9-4AF6-880E-2F87ECC66255}" destId="{67D96E31-69C4-44F9-AAA6-6D4114640D9F}" srcOrd="0" destOrd="0" presId="urn:microsoft.com/office/officeart/2005/8/layout/list1"/>
    <dgm:cxn modelId="{1031D352-7D1E-4039-B468-9E45DC4DABB3}" srcId="{D954B905-DF12-44A7-97FF-FEADA0BAC1C6}" destId="{6F61644F-3D98-4B0F-ADCC-D6478A21C2F0}" srcOrd="1" destOrd="0" parTransId="{521D4A9A-F822-499A-99A7-3DF6FB4AF6D9}" sibTransId="{FEED7CBD-8AA1-44AA-95FF-24F0F476B6CE}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515DB957-3DCB-4FDA-9F73-27307654FE33}" type="presOf" srcId="{6F61644F-3D98-4B0F-ADCC-D6478A21C2F0}" destId="{74F2F1D2-70EE-4570-9EB7-FDCA9A07234C}" srcOrd="0" destOrd="0" presId="urn:microsoft.com/office/officeart/2005/8/layout/list1"/>
    <dgm:cxn modelId="{DC0D948E-B8FA-46B9-9618-45328AEBDDF8}" type="presOf" srcId="{1DB8DC99-D35A-4223-BD85-F68ED6C62FF2}" destId="{4981C8DB-4C1C-4358-8500-B5F48EC7587F}" srcOrd="1" destOrd="0" presId="urn:microsoft.com/office/officeart/2005/8/layout/list1"/>
    <dgm:cxn modelId="{A44317B4-9456-4B51-9A19-A62380CE43B4}" type="presOf" srcId="{1DB8DC99-D35A-4223-BD85-F68ED6C62FF2}" destId="{E8196252-B420-43E8-9828-3124379EC670}" srcOrd="0" destOrd="0" presId="urn:microsoft.com/office/officeart/2005/8/layout/list1"/>
    <dgm:cxn modelId="{DE69E1C1-EA9D-4043-A498-E13B3B7F2E64}" type="presOf" srcId="{E3160682-CCB9-4AF6-880E-2F87ECC66255}" destId="{45186DC0-E01C-49BC-979F-F37A4A4E2488}" srcOrd="1" destOrd="0" presId="urn:microsoft.com/office/officeart/2005/8/layout/list1"/>
    <dgm:cxn modelId="{23BA60C3-43D9-4382-98CD-B761217A7C89}" srcId="{D954B905-DF12-44A7-97FF-FEADA0BAC1C6}" destId="{E3160682-CCB9-4AF6-880E-2F87ECC66255}" srcOrd="2" destOrd="0" parTransId="{1090C4C3-3CC2-4D88-80CE-12BBD8EF511A}" sibTransId="{9932B054-E083-4BB4-A81D-7F73A35B037A}"/>
    <dgm:cxn modelId="{0D3B12E0-E789-4413-B686-B0181FC38232}" type="presOf" srcId="{D954B905-DF12-44A7-97FF-FEADA0BAC1C6}" destId="{AFE17CD3-89E7-438D-9FE0-89070C29B761}" srcOrd="0" destOrd="0" presId="urn:microsoft.com/office/officeart/2005/8/layout/list1"/>
    <dgm:cxn modelId="{E7BF2B6E-4F2E-4132-BD96-467ECD6173F3}" type="presParOf" srcId="{AFE17CD3-89E7-438D-9FE0-89070C29B761}" destId="{A414F0C5-DD5C-4066-95F0-4F7FA91A38E9}" srcOrd="0" destOrd="0" presId="urn:microsoft.com/office/officeart/2005/8/layout/list1"/>
    <dgm:cxn modelId="{E4AEF4A6-4300-4989-A0FF-D8D53638D1E5}" type="presParOf" srcId="{A414F0C5-DD5C-4066-95F0-4F7FA91A38E9}" destId="{E8196252-B420-43E8-9828-3124379EC670}" srcOrd="0" destOrd="0" presId="urn:microsoft.com/office/officeart/2005/8/layout/list1"/>
    <dgm:cxn modelId="{41C299FF-E7FB-41C1-AAF9-7A90FFD0AE38}" type="presParOf" srcId="{A414F0C5-DD5C-4066-95F0-4F7FA91A38E9}" destId="{4981C8DB-4C1C-4358-8500-B5F48EC7587F}" srcOrd="1" destOrd="0" presId="urn:microsoft.com/office/officeart/2005/8/layout/list1"/>
    <dgm:cxn modelId="{2F9D7869-1751-4B5B-A8D8-C4F3FD71D5C7}" type="presParOf" srcId="{AFE17CD3-89E7-438D-9FE0-89070C29B761}" destId="{3E27C463-2134-4CE2-81B9-CBA843123559}" srcOrd="1" destOrd="0" presId="urn:microsoft.com/office/officeart/2005/8/layout/list1"/>
    <dgm:cxn modelId="{04255814-655A-4AE5-A133-AD7A7787553A}" type="presParOf" srcId="{AFE17CD3-89E7-438D-9FE0-89070C29B761}" destId="{2D8D9B7F-F6B7-4DC9-82B7-BA53D1BBE431}" srcOrd="2" destOrd="0" presId="urn:microsoft.com/office/officeart/2005/8/layout/list1"/>
    <dgm:cxn modelId="{5BF9C5A7-2A22-4FDD-8B99-427217C34A8F}" type="presParOf" srcId="{AFE17CD3-89E7-438D-9FE0-89070C29B761}" destId="{E1928073-0EDE-46F4-95EC-15E5C6208B1E}" srcOrd="3" destOrd="0" presId="urn:microsoft.com/office/officeart/2005/8/layout/list1"/>
    <dgm:cxn modelId="{6BC9A270-A660-425F-B72B-C7030A1F00FA}" type="presParOf" srcId="{AFE17CD3-89E7-438D-9FE0-89070C29B761}" destId="{AD8B9457-143E-4330-8237-DAC195152381}" srcOrd="4" destOrd="0" presId="urn:microsoft.com/office/officeart/2005/8/layout/list1"/>
    <dgm:cxn modelId="{6029BB71-B4A9-4FBD-987E-3098EAAFB33C}" type="presParOf" srcId="{AD8B9457-143E-4330-8237-DAC195152381}" destId="{74F2F1D2-70EE-4570-9EB7-FDCA9A07234C}" srcOrd="0" destOrd="0" presId="urn:microsoft.com/office/officeart/2005/8/layout/list1"/>
    <dgm:cxn modelId="{81AA68CC-8226-4CBB-88DD-2C57DDA7C2DC}" type="presParOf" srcId="{AD8B9457-143E-4330-8237-DAC195152381}" destId="{0A3F990C-CC27-4C2E-8773-6EC1427BF3C7}" srcOrd="1" destOrd="0" presId="urn:microsoft.com/office/officeart/2005/8/layout/list1"/>
    <dgm:cxn modelId="{E519FECB-4049-43F9-8798-B1554D163AA7}" type="presParOf" srcId="{AFE17CD3-89E7-438D-9FE0-89070C29B761}" destId="{2C6004EA-D810-466A-8339-9B7C842D2C73}" srcOrd="5" destOrd="0" presId="urn:microsoft.com/office/officeart/2005/8/layout/list1"/>
    <dgm:cxn modelId="{2DF00E90-4E50-4BE6-A9D3-9F93F26278C8}" type="presParOf" srcId="{AFE17CD3-89E7-438D-9FE0-89070C29B761}" destId="{507187C2-E31E-42BA-9E4A-F0C436947ED1}" srcOrd="6" destOrd="0" presId="urn:microsoft.com/office/officeart/2005/8/layout/list1"/>
    <dgm:cxn modelId="{142B4809-C8BD-4547-81A1-3D06B20A0706}" type="presParOf" srcId="{AFE17CD3-89E7-438D-9FE0-89070C29B761}" destId="{664C7DC4-31BD-405E-88C4-06B674E88CBA}" srcOrd="7" destOrd="0" presId="urn:microsoft.com/office/officeart/2005/8/layout/list1"/>
    <dgm:cxn modelId="{65A464B0-CB5E-45D3-ACDC-8D4D918D7E9F}" type="presParOf" srcId="{AFE17CD3-89E7-438D-9FE0-89070C29B761}" destId="{52E95BF8-B6B9-4E21-8294-434A245A2965}" srcOrd="8" destOrd="0" presId="urn:microsoft.com/office/officeart/2005/8/layout/list1"/>
    <dgm:cxn modelId="{405B70B0-0964-4994-8EDE-D3ECC7F0E62C}" type="presParOf" srcId="{52E95BF8-B6B9-4E21-8294-434A245A2965}" destId="{67D96E31-69C4-44F9-AAA6-6D4114640D9F}" srcOrd="0" destOrd="0" presId="urn:microsoft.com/office/officeart/2005/8/layout/list1"/>
    <dgm:cxn modelId="{312E1345-BFA8-4718-92E3-5049939B9436}" type="presParOf" srcId="{52E95BF8-B6B9-4E21-8294-434A245A2965}" destId="{45186DC0-E01C-49BC-979F-F37A4A4E2488}" srcOrd="1" destOrd="0" presId="urn:microsoft.com/office/officeart/2005/8/layout/list1"/>
    <dgm:cxn modelId="{F697BA21-0C58-41D5-A992-352E77AE4239}" type="presParOf" srcId="{AFE17CD3-89E7-438D-9FE0-89070C29B761}" destId="{BBD03EC6-1DA2-4128-BC41-7056DDF393FE}" srcOrd="9" destOrd="0" presId="urn:microsoft.com/office/officeart/2005/8/layout/list1"/>
    <dgm:cxn modelId="{AC05564E-341E-4680-A07D-6D96822B02A8}" type="presParOf" srcId="{AFE17CD3-89E7-438D-9FE0-89070C29B761}" destId="{D69C3A2C-23A7-4093-9185-2F5E434868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2022.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/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308.787.798,00 kn</a:t>
          </a: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2023.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/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297.573.930,00 kn</a:t>
          </a: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2024.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/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295.309.900,00kn</a:t>
          </a: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 custLinFactNeighborX="43649" custLinFactNeighborY="-33877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X="274" custLinFactNeighborY="2409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</dgm:pt>
  </dgm:ptLst>
  <dgm:cxnLst>
    <dgm:cxn modelId="{6DA2F203-2DB2-4E05-B8F2-BBA2EF42A838}" type="presOf" srcId="{04444011-23E9-425C-9481-AF1AC77B8543}" destId="{B267DC42-6CA6-4D04-A3FB-C867C8B5913B}" srcOrd="0" destOrd="0" presId="urn:microsoft.com/office/officeart/2005/8/layout/process4"/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84F2312F-FBFA-433A-88B1-ED612DFEFD2A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59753F75-E737-47D2-8A2E-B53D20A9152A}" type="presOf" srcId="{9B8FD947-5909-462C-8C59-3C5E57F6932F}" destId="{A25C7A86-7993-4127-B1E4-E07518E588BA}" srcOrd="0" destOrd="0" presId="urn:microsoft.com/office/officeart/2005/8/layout/process4"/>
    <dgm:cxn modelId="{A2182A81-860A-48DB-BF9D-8766B93694E7}" type="presOf" srcId="{7FA38D7F-EFDE-4EBD-87DF-254D531562FF}" destId="{FD6BBD5F-4D00-4D8D-A134-A43221E3DEA5}" srcOrd="0" destOrd="0" presId="urn:microsoft.com/office/officeart/2005/8/layout/process4"/>
    <dgm:cxn modelId="{063CC19B-9DF5-4373-AF2F-D8AADD147B28}" type="presOf" srcId="{232A567F-04B6-4416-A29E-E0DAAE320021}" destId="{C9602C84-F0EE-4D07-BF0F-946FCBF767F4}" srcOrd="1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3983E59F-82F1-4D1D-A43B-BC29531EB092}" type="presOf" srcId="{FCA35078-B7D1-41AE-8308-56294D2C6293}" destId="{98FF8CC7-AE5E-42D1-9C81-CD1D23024AF6}" srcOrd="0" destOrd="0" presId="urn:microsoft.com/office/officeart/2005/8/layout/process4"/>
    <dgm:cxn modelId="{550FFCA9-25BA-42C5-8961-806582F819D7}" type="presOf" srcId="{1F1D8239-A27E-488F-993A-FCF6DE437581}" destId="{3F90D2B3-D5D2-48AF-9013-DDA23FA4EEA3}" srcOrd="1" destOrd="0" presId="urn:microsoft.com/office/officeart/2005/8/layout/process4"/>
    <dgm:cxn modelId="{9125CBB6-1406-447D-873C-1C05493C2224}" type="presOf" srcId="{541DBCBF-049F-4193-A469-E64A25B998AD}" destId="{C0592647-F43B-4F97-9459-C51FD38FECFF}" srcOrd="0" destOrd="0" presId="urn:microsoft.com/office/officeart/2005/8/layout/process4"/>
    <dgm:cxn modelId="{C5D3B1D7-4C89-4091-AB4B-E9B6507D95BF}" type="presOf" srcId="{1F1D8239-A27E-488F-993A-FCF6DE437581}" destId="{BF221DC8-5BA4-4B09-AE6D-ED9E33205BDE}" srcOrd="0" destOrd="0" presId="urn:microsoft.com/office/officeart/2005/8/layout/process4"/>
    <dgm:cxn modelId="{125BD2F2-4402-4972-8BE5-69173B8B0DB1}" type="presOf" srcId="{04444011-23E9-425C-9481-AF1AC77B8543}" destId="{78B5DC7C-F5D5-47BC-85DF-8C8A624444AF}" srcOrd="1" destOrd="0" presId="urn:microsoft.com/office/officeart/2005/8/layout/process4"/>
    <dgm:cxn modelId="{F9841679-2427-4040-8F55-41502C122A27}" type="presParOf" srcId="{A25C7A86-7993-4127-B1E4-E07518E588BA}" destId="{DD7A56F5-5E0C-414D-AF2C-FB86E60EA96C}" srcOrd="0" destOrd="0" presId="urn:microsoft.com/office/officeart/2005/8/layout/process4"/>
    <dgm:cxn modelId="{3D453658-831B-49AD-AA17-6F1032A38B68}" type="presParOf" srcId="{DD7A56F5-5E0C-414D-AF2C-FB86E60EA96C}" destId="{CE43CAE6-7D7C-4C21-9C6E-640373FEAF18}" srcOrd="0" destOrd="0" presId="urn:microsoft.com/office/officeart/2005/8/layout/process4"/>
    <dgm:cxn modelId="{5D6BC563-DDB7-47E4-AAC3-86B9800EA295}" type="presParOf" srcId="{DD7A56F5-5E0C-414D-AF2C-FB86E60EA96C}" destId="{C9602C84-F0EE-4D07-BF0F-946FCBF767F4}" srcOrd="1" destOrd="0" presId="urn:microsoft.com/office/officeart/2005/8/layout/process4"/>
    <dgm:cxn modelId="{530661C6-CAF8-4C4D-B10F-4E7B888FCF5A}" type="presParOf" srcId="{DD7A56F5-5E0C-414D-AF2C-FB86E60EA96C}" destId="{12985AEB-3E80-4371-9B76-F8EE8D13C1FA}" srcOrd="2" destOrd="0" presId="urn:microsoft.com/office/officeart/2005/8/layout/process4"/>
    <dgm:cxn modelId="{F2371641-7259-4B0F-9BAC-B26C324F91F6}" type="presParOf" srcId="{12985AEB-3E80-4371-9B76-F8EE8D13C1FA}" destId="{C0592647-F43B-4F97-9459-C51FD38FECFF}" srcOrd="0" destOrd="0" presId="urn:microsoft.com/office/officeart/2005/8/layout/process4"/>
    <dgm:cxn modelId="{BAD51AFC-E0CB-46BA-8BF0-11F5AA95EC5A}" type="presParOf" srcId="{A25C7A86-7993-4127-B1E4-E07518E588BA}" destId="{D4A5524E-B82A-4E64-9EB0-48CEFE8DB947}" srcOrd="1" destOrd="0" presId="urn:microsoft.com/office/officeart/2005/8/layout/process4"/>
    <dgm:cxn modelId="{0B0688E1-8AF0-4446-ABF7-C90CBA5008DF}" type="presParOf" srcId="{A25C7A86-7993-4127-B1E4-E07518E588BA}" destId="{70ECF647-3911-4C42-97FC-C2A6913EA2C3}" srcOrd="2" destOrd="0" presId="urn:microsoft.com/office/officeart/2005/8/layout/process4"/>
    <dgm:cxn modelId="{1E6A80B4-7E01-43B2-AFCF-4AF1E144049B}" type="presParOf" srcId="{70ECF647-3911-4C42-97FC-C2A6913EA2C3}" destId="{BF221DC8-5BA4-4B09-AE6D-ED9E33205BDE}" srcOrd="0" destOrd="0" presId="urn:microsoft.com/office/officeart/2005/8/layout/process4"/>
    <dgm:cxn modelId="{7989FF4E-7961-4C1D-889B-C496DDFEC9EF}" type="presParOf" srcId="{70ECF647-3911-4C42-97FC-C2A6913EA2C3}" destId="{3F90D2B3-D5D2-48AF-9013-DDA23FA4EEA3}" srcOrd="1" destOrd="0" presId="urn:microsoft.com/office/officeart/2005/8/layout/process4"/>
    <dgm:cxn modelId="{BA6320C7-66E5-4E5F-9A45-69203E3AB7A9}" type="presParOf" srcId="{70ECF647-3911-4C42-97FC-C2A6913EA2C3}" destId="{16C05910-2AC7-4266-910D-498A3C796382}" srcOrd="2" destOrd="0" presId="urn:microsoft.com/office/officeart/2005/8/layout/process4"/>
    <dgm:cxn modelId="{5FECB40F-D47E-475D-82AA-B4F06320D4A9}" type="presParOf" srcId="{16C05910-2AC7-4266-910D-498A3C796382}" destId="{FD6BBD5F-4D00-4D8D-A134-A43221E3DEA5}" srcOrd="0" destOrd="0" presId="urn:microsoft.com/office/officeart/2005/8/layout/process4"/>
    <dgm:cxn modelId="{0289852C-9039-48A6-809B-E89770D959D3}" type="presParOf" srcId="{A25C7A86-7993-4127-B1E4-E07518E588BA}" destId="{7A3ADB0B-B2DF-4C9B-A67C-26FA22CA4A39}" srcOrd="3" destOrd="0" presId="urn:microsoft.com/office/officeart/2005/8/layout/process4"/>
    <dgm:cxn modelId="{0B568DE8-5EFE-4AC6-BFFE-EC9BD5AFE48C}" type="presParOf" srcId="{A25C7A86-7993-4127-B1E4-E07518E588BA}" destId="{963FF646-2C7A-4AA7-BACC-B0EE8BFAB0B4}" srcOrd="4" destOrd="0" presId="urn:microsoft.com/office/officeart/2005/8/layout/process4"/>
    <dgm:cxn modelId="{FA1A4BBB-FAAF-47B5-AD91-99C53979445D}" type="presParOf" srcId="{963FF646-2C7A-4AA7-BACC-B0EE8BFAB0B4}" destId="{B267DC42-6CA6-4D04-A3FB-C867C8B5913B}" srcOrd="0" destOrd="0" presId="urn:microsoft.com/office/officeart/2005/8/layout/process4"/>
    <dgm:cxn modelId="{42938922-62C7-4384-9B67-3302BCBDFD64}" type="presParOf" srcId="{963FF646-2C7A-4AA7-BACC-B0EE8BFAB0B4}" destId="{78B5DC7C-F5D5-47BC-85DF-8C8A624444AF}" srcOrd="1" destOrd="0" presId="urn:microsoft.com/office/officeart/2005/8/layout/process4"/>
    <dgm:cxn modelId="{D280769F-923E-423B-A638-D6A2D79B803D}" type="presParOf" srcId="{963FF646-2C7A-4AA7-BACC-B0EE8BFAB0B4}" destId="{78E80564-152F-404D-B7B5-38FB07E022D8}" srcOrd="2" destOrd="0" presId="urn:microsoft.com/office/officeart/2005/8/layout/process4"/>
    <dgm:cxn modelId="{5C39E1C6-8053-4F29-8B33-49ED7B30F05E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1326203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1284" tIns="562356" rIns="281284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hr-HR" sz="2700" kern="1200" dirty="0"/>
        </a:p>
      </dsp:txBody>
      <dsp:txXfrm>
        <a:off x="0" y="1326203"/>
        <a:ext cx="3624278" cy="680400"/>
      </dsp:txXfrm>
    </dsp:sp>
    <dsp:sp modelId="{4981C8DB-4C1C-4358-8500-B5F48EC7587F}">
      <dsp:nvSpPr>
        <dsp:cNvPr id="0" name=""/>
        <dsp:cNvSpPr/>
      </dsp:nvSpPr>
      <dsp:spPr>
        <a:xfrm>
          <a:off x="172542" y="13677"/>
          <a:ext cx="3450847" cy="9658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Prihodi i primici </a:t>
          </a:r>
          <a:r>
            <a:rPr lang="hr-HR" sz="1400" b="1" kern="1200" dirty="0">
              <a:latin typeface="Times New Roman"/>
              <a:cs typeface="Times New Roman"/>
            </a:rPr>
            <a:t>→</a:t>
          </a:r>
          <a:r>
            <a:rPr lang="hr-HR" sz="1400" b="1" kern="1200" dirty="0"/>
            <a:t> </a:t>
          </a:r>
          <a:r>
            <a:rPr lang="hr-HR" sz="1400" b="1" kern="1200" dirty="0">
              <a:solidFill>
                <a:srgbClr val="002060"/>
              </a:solidFill>
            </a:rPr>
            <a:t>322.386.718</a:t>
          </a:r>
          <a:r>
            <a:rPr lang="en-US" sz="1400" b="1" kern="1200" dirty="0">
              <a:solidFill>
                <a:srgbClr val="002060"/>
              </a:solidFill>
            </a:rPr>
            <a:t>,00</a:t>
          </a:r>
          <a:r>
            <a:rPr lang="hr-HR" sz="1400" b="1" kern="1200" dirty="0"/>
            <a:t> kn</a:t>
          </a:r>
        </a:p>
      </dsp:txBody>
      <dsp:txXfrm>
        <a:off x="219689" y="60824"/>
        <a:ext cx="3356553" cy="871519"/>
      </dsp:txXfrm>
    </dsp:sp>
    <dsp:sp modelId="{507187C2-E31E-42BA-9E4A-F0C436947ED1}">
      <dsp:nvSpPr>
        <dsp:cNvPr id="0" name=""/>
        <dsp:cNvSpPr/>
      </dsp:nvSpPr>
      <dsp:spPr>
        <a:xfrm>
          <a:off x="0" y="2152455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3F990C-CC27-4C2E-8773-6EC1427BF3C7}">
      <dsp:nvSpPr>
        <dsp:cNvPr id="0" name=""/>
        <dsp:cNvSpPr/>
      </dsp:nvSpPr>
      <dsp:spPr>
        <a:xfrm>
          <a:off x="172542" y="1407170"/>
          <a:ext cx="3450847" cy="11104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Manjak prihoda iz prethodne godine </a:t>
          </a:r>
          <a:r>
            <a:rPr lang="hr-HR" sz="1400" b="1" kern="1200" dirty="0">
              <a:latin typeface="Times New Roman"/>
              <a:cs typeface="Times New Roman"/>
            </a:rPr>
            <a:t>→</a:t>
          </a:r>
          <a:r>
            <a:rPr lang="hr-HR" sz="1400" b="1" kern="1200" dirty="0"/>
            <a:t> 25.000.000,00 kn</a:t>
          </a:r>
        </a:p>
      </dsp:txBody>
      <dsp:txXfrm>
        <a:off x="226751" y="1461379"/>
        <a:ext cx="3342429" cy="1002057"/>
      </dsp:txXfrm>
    </dsp:sp>
    <dsp:sp modelId="{D69C3A2C-23A7-4093-9185-2F5E434868C1}">
      <dsp:nvSpPr>
        <dsp:cNvPr id="0" name=""/>
        <dsp:cNvSpPr/>
      </dsp:nvSpPr>
      <dsp:spPr>
        <a:xfrm>
          <a:off x="0" y="2707949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179621" y="2945326"/>
          <a:ext cx="3441790" cy="102170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Rashodi i izdaci </a:t>
          </a:r>
          <a:r>
            <a:rPr lang="hr-HR" sz="1400" b="1" kern="1200" dirty="0">
              <a:latin typeface="Times New Roman"/>
              <a:cs typeface="Times New Roman"/>
            </a:rPr>
            <a:t>→ </a:t>
          </a:r>
          <a:r>
            <a:rPr lang="hr-HR" sz="1400" b="1" kern="1200" dirty="0">
              <a:latin typeface="+mn-lt"/>
              <a:cs typeface="Times New Roman"/>
            </a:rPr>
            <a:t>297.386.718,00</a:t>
          </a:r>
          <a:r>
            <a:rPr lang="hr-HR" sz="1400" b="1" kern="1200" dirty="0">
              <a:latin typeface="+mn-lt"/>
            </a:rPr>
            <a:t> kn</a:t>
          </a:r>
        </a:p>
      </dsp:txBody>
      <dsp:txXfrm>
        <a:off x="229496" y="2995201"/>
        <a:ext cx="3342040" cy="9219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408783"/>
          <a:ext cx="3971871" cy="11188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/>
            <a:t> za 2024.</a:t>
          </a:r>
        </a:p>
      </dsp:txBody>
      <dsp:txXfrm>
        <a:off x="0" y="3408783"/>
        <a:ext cx="3971871" cy="604172"/>
      </dsp:txXfrm>
    </dsp:sp>
    <dsp:sp modelId="{C0592647-F43B-4F97-9459-C51FD38FECFF}">
      <dsp:nvSpPr>
        <dsp:cNvPr id="0" name=""/>
        <dsp:cNvSpPr/>
      </dsp:nvSpPr>
      <dsp:spPr>
        <a:xfrm>
          <a:off x="484" y="3990579"/>
          <a:ext cx="3970901" cy="5146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309.181.820,00 kn</a:t>
          </a:r>
        </a:p>
      </dsp:txBody>
      <dsp:txXfrm>
        <a:off x="484" y="3990579"/>
        <a:ext cx="3970901" cy="514665"/>
      </dsp:txXfrm>
    </dsp:sp>
    <dsp:sp modelId="{3F90D2B3-D5D2-48AF-9013-DDA23FA4EEA3}">
      <dsp:nvSpPr>
        <dsp:cNvPr id="0" name=""/>
        <dsp:cNvSpPr/>
      </dsp:nvSpPr>
      <dsp:spPr>
        <a:xfrm rot="10800000">
          <a:off x="0" y="1704792"/>
          <a:ext cx="3971871" cy="172077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/>
            <a:t> za 2023.</a:t>
          </a:r>
        </a:p>
      </dsp:txBody>
      <dsp:txXfrm rot="-10800000">
        <a:off x="0" y="1704792"/>
        <a:ext cx="3971871" cy="603991"/>
      </dsp:txXfrm>
    </dsp:sp>
    <dsp:sp modelId="{FD6BBD5F-4D00-4D8D-A134-A43221E3DEA5}">
      <dsp:nvSpPr>
        <dsp:cNvPr id="0" name=""/>
        <dsp:cNvSpPr/>
      </dsp:nvSpPr>
      <dsp:spPr>
        <a:xfrm>
          <a:off x="969" y="2291321"/>
          <a:ext cx="3970901" cy="5145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311.308.740,00 kn</a:t>
          </a:r>
        </a:p>
      </dsp:txBody>
      <dsp:txXfrm>
        <a:off x="969" y="2291321"/>
        <a:ext cx="3970901" cy="514511"/>
      </dsp:txXfrm>
    </dsp:sp>
    <dsp:sp modelId="{78B5DC7C-F5D5-47BC-85DF-8C8A624444AF}">
      <dsp:nvSpPr>
        <dsp:cNvPr id="0" name=""/>
        <dsp:cNvSpPr/>
      </dsp:nvSpPr>
      <dsp:spPr>
        <a:xfrm rot="10800000">
          <a:off x="0" y="42253"/>
          <a:ext cx="3971871" cy="1720774"/>
        </a:xfrm>
        <a:prstGeom prst="upArrowCallout">
          <a:avLst/>
        </a:prstGeom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2022.</a:t>
          </a:r>
        </a:p>
      </dsp:txBody>
      <dsp:txXfrm rot="-10800000">
        <a:off x="0" y="42253"/>
        <a:ext cx="3971871" cy="603991"/>
      </dsp:txXfrm>
    </dsp:sp>
    <dsp:sp modelId="{98FF8CC7-AE5E-42D1-9C81-CD1D23024AF6}">
      <dsp:nvSpPr>
        <dsp:cNvPr id="0" name=""/>
        <dsp:cNvSpPr/>
      </dsp:nvSpPr>
      <dsp:spPr>
        <a:xfrm>
          <a:off x="484" y="604792"/>
          <a:ext cx="3970901" cy="5145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322.386.718,00 kn</a:t>
          </a:r>
        </a:p>
      </dsp:txBody>
      <dsp:txXfrm>
        <a:off x="484" y="604792"/>
        <a:ext cx="3970901" cy="5145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1011760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176118" y="82821"/>
          <a:ext cx="3522364" cy="1128457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rgbClr val="002060"/>
              </a:solidFill>
            </a:rPr>
            <a:t>Prihodi i primici </a:t>
          </a:r>
          <a:r>
            <a:rPr lang="hr-HR" sz="14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kern="1200" dirty="0">
              <a:solidFill>
                <a:srgbClr val="002060"/>
              </a:solidFill>
            </a:rPr>
            <a:t> 308.787.798,00 kn</a:t>
          </a:r>
        </a:p>
      </dsp:txBody>
      <dsp:txXfrm>
        <a:off x="231205" y="137908"/>
        <a:ext cx="3412190" cy="1018283"/>
      </dsp:txXfrm>
    </dsp:sp>
    <dsp:sp modelId="{507187C2-E31E-42BA-9E4A-F0C436947ED1}">
      <dsp:nvSpPr>
        <dsp:cNvPr id="0" name=""/>
        <dsp:cNvSpPr/>
      </dsp:nvSpPr>
      <dsp:spPr>
        <a:xfrm>
          <a:off x="0" y="2284807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3F990C-CC27-4C2E-8773-6EC1427BF3C7}">
      <dsp:nvSpPr>
        <dsp:cNvPr id="0" name=""/>
        <dsp:cNvSpPr/>
      </dsp:nvSpPr>
      <dsp:spPr>
        <a:xfrm>
          <a:off x="176118" y="1480558"/>
          <a:ext cx="3522364" cy="1055168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rgbClr val="002060"/>
              </a:solidFill>
            </a:rPr>
            <a:t>Manjak prihoda iz prethodne godine </a:t>
          </a:r>
          <a:r>
            <a:rPr lang="hr-HR" sz="14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kern="1200" dirty="0">
              <a:solidFill>
                <a:srgbClr val="002060"/>
              </a:solidFill>
            </a:rPr>
            <a:t> 25.000.000,00 kn</a:t>
          </a:r>
        </a:p>
      </dsp:txBody>
      <dsp:txXfrm>
        <a:off x="227627" y="1532067"/>
        <a:ext cx="3419346" cy="952150"/>
      </dsp:txXfrm>
    </dsp:sp>
    <dsp:sp modelId="{D69C3A2C-23A7-4093-9185-2F5E434868C1}">
      <dsp:nvSpPr>
        <dsp:cNvPr id="0" name=""/>
        <dsp:cNvSpPr/>
      </dsp:nvSpPr>
      <dsp:spPr>
        <a:xfrm>
          <a:off x="0" y="3621350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176118" y="2805007"/>
          <a:ext cx="3522364" cy="1067263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Rashodi i izdaci </a:t>
          </a:r>
          <a:r>
            <a:rPr lang="hr-HR" sz="1400" b="1" kern="1200" dirty="0">
              <a:solidFill>
                <a:schemeClr val="tx2">
                  <a:lumMod val="75000"/>
                </a:schemeClr>
              </a:solidFill>
              <a:latin typeface="+mn-lt"/>
              <a:cs typeface="Times New Roman"/>
            </a:rPr>
            <a:t>→ 283.787.798,00</a:t>
          </a:r>
          <a:r>
            <a:rPr lang="hr-HR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 kn</a:t>
          </a:r>
        </a:p>
      </dsp:txBody>
      <dsp:txXfrm>
        <a:off x="228217" y="2857106"/>
        <a:ext cx="3418166" cy="9630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354579"/>
          <a:ext cx="4086619" cy="11010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/>
            <a:t> za 2024.</a:t>
          </a:r>
        </a:p>
      </dsp:txBody>
      <dsp:txXfrm>
        <a:off x="0" y="3354579"/>
        <a:ext cx="4086619" cy="594565"/>
      </dsp:txXfrm>
    </dsp:sp>
    <dsp:sp modelId="{C0592647-F43B-4F97-9459-C51FD38FECFF}">
      <dsp:nvSpPr>
        <dsp:cNvPr id="0" name=""/>
        <dsp:cNvSpPr/>
      </dsp:nvSpPr>
      <dsp:spPr>
        <a:xfrm>
          <a:off x="997" y="3755543"/>
          <a:ext cx="4085621" cy="5064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295.309.900,00kn</a:t>
          </a:r>
        </a:p>
      </dsp:txBody>
      <dsp:txXfrm>
        <a:off x="997" y="3755543"/>
        <a:ext cx="4085621" cy="506482"/>
      </dsp:txXfrm>
    </dsp:sp>
    <dsp:sp modelId="{3F90D2B3-D5D2-48AF-9013-DDA23FA4EEA3}">
      <dsp:nvSpPr>
        <dsp:cNvPr id="0" name=""/>
        <dsp:cNvSpPr/>
      </dsp:nvSpPr>
      <dsp:spPr>
        <a:xfrm rot="10800000">
          <a:off x="0" y="1677683"/>
          <a:ext cx="4086619" cy="169341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/>
            <a:t> za 2023.</a:t>
          </a:r>
        </a:p>
      </dsp:txBody>
      <dsp:txXfrm rot="-10800000">
        <a:off x="0" y="1677683"/>
        <a:ext cx="4086619" cy="594387"/>
      </dsp:txXfrm>
    </dsp:sp>
    <dsp:sp modelId="{FD6BBD5F-4D00-4D8D-A134-A43221E3DEA5}">
      <dsp:nvSpPr>
        <dsp:cNvPr id="0" name=""/>
        <dsp:cNvSpPr/>
      </dsp:nvSpPr>
      <dsp:spPr>
        <a:xfrm>
          <a:off x="997" y="2254886"/>
          <a:ext cx="4085621" cy="5063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297.573.930,00 kn</a:t>
          </a:r>
        </a:p>
      </dsp:txBody>
      <dsp:txXfrm>
        <a:off x="997" y="2254886"/>
        <a:ext cx="4085621" cy="506330"/>
      </dsp:txXfrm>
    </dsp:sp>
    <dsp:sp modelId="{78B5DC7C-F5D5-47BC-85DF-8C8A624444AF}">
      <dsp:nvSpPr>
        <dsp:cNvPr id="0" name=""/>
        <dsp:cNvSpPr/>
      </dsp:nvSpPr>
      <dsp:spPr>
        <a:xfrm rot="10800000">
          <a:off x="0" y="41581"/>
          <a:ext cx="4086619" cy="1693411"/>
        </a:xfrm>
        <a:prstGeom prst="upArrowCallout">
          <a:avLst/>
        </a:prstGeom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2022.</a:t>
          </a:r>
        </a:p>
      </dsp:txBody>
      <dsp:txXfrm rot="-10800000">
        <a:off x="0" y="41581"/>
        <a:ext cx="4086619" cy="594387"/>
      </dsp:txXfrm>
    </dsp:sp>
    <dsp:sp modelId="{98FF8CC7-AE5E-42D1-9C81-CD1D23024AF6}">
      <dsp:nvSpPr>
        <dsp:cNvPr id="0" name=""/>
        <dsp:cNvSpPr/>
      </dsp:nvSpPr>
      <dsp:spPr>
        <a:xfrm>
          <a:off x="498" y="595175"/>
          <a:ext cx="4085621" cy="5063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308.787.798,00 kn</a:t>
          </a:r>
        </a:p>
      </dsp:txBody>
      <dsp:txXfrm>
        <a:off x="498" y="595175"/>
        <a:ext cx="4085621" cy="5063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</cdr:x>
      <cdr:y>0.07427</cdr:y>
    </cdr:from>
    <cdr:to>
      <cdr:x>0.60606</cdr:x>
      <cdr:y>0.12319</cdr:y>
    </cdr:to>
    <cdr:sp macro="" textlink="">
      <cdr:nvSpPr>
        <cdr:cNvPr id="2" name="TekstniOkvir 1"/>
        <cdr:cNvSpPr txBox="1"/>
      </cdr:nvSpPr>
      <cdr:spPr>
        <a:xfrm xmlns:a="http://schemas.openxmlformats.org/drawingml/2006/main">
          <a:off x="2376264" y="218645"/>
          <a:ext cx="504056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r-HR" sz="1100" dirty="0"/>
        </a:p>
      </cdr:txBody>
    </cdr:sp>
  </cdr:relSizeAnchor>
  <cdr:relSizeAnchor xmlns:cdr="http://schemas.openxmlformats.org/drawingml/2006/chartDrawing">
    <cdr:from>
      <cdr:x>0.86123</cdr:x>
      <cdr:y>0.03397</cdr:y>
    </cdr:from>
    <cdr:to>
      <cdr:x>1</cdr:x>
      <cdr:y>0.10297</cdr:y>
    </cdr:to>
    <cdr:sp macro="" textlink="">
      <cdr:nvSpPr>
        <cdr:cNvPr id="3" name="TekstniOkvir 2"/>
        <cdr:cNvSpPr txBox="1"/>
      </cdr:nvSpPr>
      <cdr:spPr>
        <a:xfrm xmlns:a="http://schemas.openxmlformats.org/drawingml/2006/main">
          <a:off x="3575142" y="106345"/>
          <a:ext cx="57606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r-HR" sz="900" b="1" dirty="0"/>
            <a:t> 40,47%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25" tIns="45964" rIns="91925" bIns="45964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6117" y="4722700"/>
            <a:ext cx="5408930" cy="4474131"/>
          </a:xfrm>
          <a:prstGeom prst="rect">
            <a:avLst/>
          </a:prstGeom>
        </p:spPr>
        <p:txBody>
          <a:bodyPr vert="horz" lIns="91925" tIns="45964" rIns="91925" bIns="45964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45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14.2.2022.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2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www.biogradnamoru.hr/akti-i-sluzbene-odluke/proracun-grada-biograda-na-moru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rgbClr val="121284"/>
                </a:solidFill>
              </a:rPr>
              <a:t>GRAD BIOGRAD NA MORU</a:t>
            </a:r>
            <a:br>
              <a:rPr lang="hr-HR" sz="31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rgbClr val="121284"/>
                </a:solidFill>
              </a:rPr>
              <a:t>PRORAČUN GRADA BIOGRADA NA MORU ZA 2022. GODINU I PROJEKCIJA ZA 2023. i 2024.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rgbClr val="121284"/>
                </a:solidFill>
              </a:rPr>
              <a:t>-</a:t>
            </a:r>
            <a:r>
              <a:rPr lang="hr-HR" sz="3100" dirty="0">
                <a:solidFill>
                  <a:srgbClr val="121284"/>
                </a:solidFill>
              </a:rPr>
              <a:t> </a:t>
            </a:r>
            <a:r>
              <a:rPr lang="hr-HR" sz="2900" dirty="0">
                <a:solidFill>
                  <a:srgbClr val="121284"/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984776" cy="1270489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hr-HR" sz="2400" b="1" dirty="0">
                <a:solidFill>
                  <a:srgbClr val="002060"/>
                </a:solidFill>
              </a:rPr>
              <a:t>Nacrt prijedloga Proračuna Grada Biograda na Moru za 2022. godinu i projekcije za 2023. i 2024. godinu </a:t>
            </a:r>
            <a:r>
              <a:rPr lang="hr-HR" sz="2400" b="1" dirty="0"/>
              <a:t>razmatran je na 2. sjednici Odbora za proračun i financije Grada Biograda na Moru održanoj dana 20. prosinca 2021. godine i poslan Gradskom vijeću Grada Biograda na Moru na donošenje, koji je isti donio 28.prosinca 2021.godine.</a:t>
            </a:r>
          </a:p>
          <a:p>
            <a:pPr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2400" b="1" dirty="0">
                <a:solidFill>
                  <a:srgbClr val="002060"/>
                </a:solidFill>
              </a:rPr>
              <a:t>Biograd na Moru, prosinac 2021.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365" y="2708920"/>
            <a:ext cx="411480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Proračun Grada Biograda na Moru za 2022. godinu</a:t>
            </a:r>
            <a:br>
              <a:rPr lang="hr-HR" sz="2800" b="1" dirty="0"/>
            </a:br>
            <a:r>
              <a:rPr lang="hr-HR" sz="2800" b="1" dirty="0"/>
              <a:t> i projekcija za 2023. i 2024.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1588569967"/>
              </p:ext>
            </p:extLst>
          </p:nvPr>
        </p:nvGraphicFramePr>
        <p:xfrm>
          <a:off x="4854363" y="1276841"/>
          <a:ext cx="3624278" cy="4262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3280990842"/>
              </p:ext>
            </p:extLst>
          </p:nvPr>
        </p:nvGraphicFramePr>
        <p:xfrm>
          <a:off x="619481" y="1852905"/>
          <a:ext cx="3971871" cy="4528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3" name="Ravni poveznik 12"/>
          <p:cNvCxnSpPr/>
          <p:nvPr/>
        </p:nvCxnSpPr>
        <p:spPr>
          <a:xfrm>
            <a:off x="4854362" y="1780897"/>
            <a:ext cx="0" cy="29523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4591352" y="2636912"/>
            <a:ext cx="2630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sa strelicom 17"/>
          <p:cNvCxnSpPr/>
          <p:nvPr/>
        </p:nvCxnSpPr>
        <p:spPr>
          <a:xfrm>
            <a:off x="4854362" y="1780897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sa strelicom 19"/>
          <p:cNvCxnSpPr/>
          <p:nvPr/>
        </p:nvCxnSpPr>
        <p:spPr>
          <a:xfrm>
            <a:off x="4854362" y="3365073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854362" y="4733225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5" name="Slika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Proračun Grada Biograda na Moru za 2022. godinu</a:t>
            </a:r>
            <a:br>
              <a:rPr lang="hr-HR" sz="2800" b="1" dirty="0"/>
            </a:br>
            <a:r>
              <a:rPr lang="hr-HR" sz="2800" b="1" dirty="0"/>
              <a:t> bez proračunskih korisnika</a:t>
            </a:r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724932" y="3026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r-HR" sz="2800" b="1" dirty="0"/>
          </a:p>
        </p:txBody>
      </p:sp>
      <p:graphicFrame>
        <p:nvGraphicFramePr>
          <p:cNvPr id="9" name="Dijagram 5"/>
          <p:cNvGraphicFramePr/>
          <p:nvPr>
            <p:extLst>
              <p:ext uri="{D42A27DB-BD31-4B8C-83A1-F6EECF244321}">
                <p14:modId xmlns:p14="http://schemas.microsoft.com/office/powerpoint/2010/main" val="703260401"/>
              </p:ext>
            </p:extLst>
          </p:nvPr>
        </p:nvGraphicFramePr>
        <p:xfrm>
          <a:off x="5003442" y="1190775"/>
          <a:ext cx="3699390" cy="4132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jagram 7"/>
          <p:cNvGraphicFramePr/>
          <p:nvPr>
            <p:extLst>
              <p:ext uri="{D42A27DB-BD31-4B8C-83A1-F6EECF244321}">
                <p14:modId xmlns:p14="http://schemas.microsoft.com/office/powerpoint/2010/main" val="2239747273"/>
              </p:ext>
            </p:extLst>
          </p:nvPr>
        </p:nvGraphicFramePr>
        <p:xfrm>
          <a:off x="539551" y="1780897"/>
          <a:ext cx="4086619" cy="4456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0" name="Ravni poveznik 19"/>
          <p:cNvCxnSpPr/>
          <p:nvPr/>
        </p:nvCxnSpPr>
        <p:spPr>
          <a:xfrm>
            <a:off x="4883146" y="1780897"/>
            <a:ext cx="6035" cy="29523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>
            <a:off x="4626170" y="2348880"/>
            <a:ext cx="2630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883146" y="1780897"/>
            <a:ext cx="33692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>
            <a:off x="4883146" y="3257061"/>
            <a:ext cx="3429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sa strelicom 23"/>
          <p:cNvCxnSpPr/>
          <p:nvPr/>
        </p:nvCxnSpPr>
        <p:spPr>
          <a:xfrm>
            <a:off x="4883146" y="4733225"/>
            <a:ext cx="336926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Slika 3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885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-3858"/>
            <a:ext cx="8867328" cy="922114"/>
          </a:xfrm>
        </p:spPr>
        <p:txBody>
          <a:bodyPr>
            <a:normAutofit/>
          </a:bodyPr>
          <a:lstStyle/>
          <a:p>
            <a:pPr algn="l"/>
            <a:r>
              <a:rPr lang="hr-HR" sz="2800" b="1" dirty="0"/>
              <a:t>Prihodi i primici Proračuna Grada Biograda na Moru</a:t>
            </a:r>
            <a:endParaRPr lang="hr-HR" sz="2800" dirty="0"/>
          </a:p>
        </p:txBody>
      </p:sp>
      <p:graphicFrame>
        <p:nvGraphicFramePr>
          <p:cNvPr id="3" name="Grafikon 2"/>
          <p:cNvGraphicFramePr/>
          <p:nvPr>
            <p:extLst>
              <p:ext uri="{D42A27DB-BD31-4B8C-83A1-F6EECF244321}">
                <p14:modId xmlns:p14="http://schemas.microsoft.com/office/powerpoint/2010/main" val="1618361588"/>
              </p:ext>
            </p:extLst>
          </p:nvPr>
        </p:nvGraphicFramePr>
        <p:xfrm>
          <a:off x="5580112" y="2594965"/>
          <a:ext cx="338467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ravokutnik 3"/>
          <p:cNvSpPr/>
          <p:nvPr/>
        </p:nvSpPr>
        <p:spPr>
          <a:xfrm>
            <a:off x="1979712" y="884165"/>
            <a:ext cx="5194340" cy="1169551"/>
          </a:xfrm>
          <a:prstGeom prst="rect">
            <a:avLst/>
          </a:prstGeom>
          <a:solidFill>
            <a:srgbClr val="E8F7AF"/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Grada Biograda na Moru sastoje se od:</a:t>
            </a:r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vlastitih izvora</a:t>
            </a:r>
          </a:p>
        </p:txBody>
      </p:sp>
      <p:sp>
        <p:nvSpPr>
          <p:cNvPr id="6" name="Pravokutnik 5"/>
          <p:cNvSpPr/>
          <p:nvPr/>
        </p:nvSpPr>
        <p:spPr>
          <a:xfrm>
            <a:off x="5724278" y="2164078"/>
            <a:ext cx="30963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1. Prikaz udjela prihoda i primitaka</a:t>
            </a:r>
          </a:p>
          <a:p>
            <a:r>
              <a:rPr lang="hr-HR" sz="1100" b="1" dirty="0">
                <a:cs typeface="Arial" pitchFamily="34" charset="0"/>
              </a:rPr>
              <a:t>u Proračunu Grada Biograda na Moru za 2022.g.</a:t>
            </a:r>
            <a:endParaRPr lang="vi-VN" sz="1100" b="1" dirty="0">
              <a:cs typeface="Arial" pitchFamily="34" charset="0"/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251520" y="2215076"/>
            <a:ext cx="48965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Grada Biograda na Moru za 2022.g. </a:t>
            </a:r>
            <a:endParaRPr lang="hr-HR" sz="1100" dirty="0"/>
          </a:p>
        </p:txBody>
      </p:sp>
      <p:graphicFrame>
        <p:nvGraphicFramePr>
          <p:cNvPr id="14" name="Tablic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277017"/>
              </p:ext>
            </p:extLst>
          </p:nvPr>
        </p:nvGraphicFramePr>
        <p:xfrm>
          <a:off x="257632" y="2475006"/>
          <a:ext cx="5034373" cy="3801673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4805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1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23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26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74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947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000" u="none" strike="noStrike" dirty="0">
                          <a:effectLst/>
                        </a:rPr>
                        <a:t>(u kn)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2021.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2022.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Indeks 22/21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Udio u ukupnim prihodima u %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  PRIHODI POSLOVANJA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87.812.148,42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268.161.718,00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305,00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83,18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61 PRIHODI OD POREZA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27.289.020,00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29.736.378,00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108,97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9,22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63 POMOĆI IZ INOZ. I OD SUBJEKATA 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11.482.998,00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170.111.180,00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1.481,42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52,77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64 PRIHODI OD IMOVINE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9.897.130,42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16.228.540,00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163,97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5,03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65 PRIHODI OD UPRAVNIH I ADMIN. PRIST.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39.017.000,00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52.003.620,00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133,28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16,13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82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66 PRIHODI OD PRODAJE PROIZVODA I ROBE TE PRUŽENIH USLUGA I PRIHODI OD DONACIJA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126.000,00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82.000,00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65,08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0,03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7  PRIHODI OD PRODAJE NEFIN. IMOVINE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42.509.824,00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54.225.000,00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127,56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16,82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628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71 PRIHODI OD PRODAJE NEPROIZVEDENE DUGOTRAJNE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42.459.824,00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54.175.000,</a:t>
                      </a:r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</a:t>
                      </a:r>
                      <a:endParaRPr lang="hr-HR" sz="800" u="none" strike="noStrike" dirty="0">
                        <a:effectLst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127,59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16,80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862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>
                          <a:effectLst/>
                        </a:rPr>
                        <a:t>72 PRIHODI OD PRODAJE PROIZVEDENE DUGOTRAJNE IMOVINE</a:t>
                      </a:r>
                      <a:endParaRPr lang="pl-PL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50.000,00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50.000,00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100,00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0,02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188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800" u="none" strike="noStrike" dirty="0">
                          <a:effectLst/>
                        </a:rPr>
                        <a:t>8  PRIMICI OD FIN. IMOVINE I  ZADUŽIVANJA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-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-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9939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9 VLASTITI IZVORI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222.926,00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0,00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>
                          <a:effectLst/>
                        </a:rPr>
                        <a:t>                                                     -      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- 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UKUPNO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119.426.742,42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322.386.718,00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269,94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15" name="Slika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127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504" y="169405"/>
            <a:ext cx="8064896" cy="618396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Grada Biograda na Moru</a:t>
            </a:r>
            <a:endParaRPr lang="hr-HR" sz="2800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6683739"/>
              </p:ext>
            </p:extLst>
          </p:nvPr>
        </p:nvGraphicFramePr>
        <p:xfrm>
          <a:off x="5220072" y="2647729"/>
          <a:ext cx="381642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ravokutnik 6"/>
          <p:cNvSpPr/>
          <p:nvPr/>
        </p:nvSpPr>
        <p:spPr>
          <a:xfrm>
            <a:off x="1763688" y="943705"/>
            <a:ext cx="5037128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Grada Biograda na Moru sastoje se od:</a:t>
            </a: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5714472" y="2053716"/>
            <a:ext cx="32500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Grada Biograda na Moru za 2022. godinu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333872" y="1987846"/>
            <a:ext cx="48862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Grada Biograda na Moru za 2022. g.</a:t>
            </a:r>
            <a:endParaRPr lang="hr-HR" sz="1100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193623"/>
              </p:ext>
            </p:extLst>
          </p:nvPr>
        </p:nvGraphicFramePr>
        <p:xfrm>
          <a:off x="332242" y="2269571"/>
          <a:ext cx="4887830" cy="3930228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789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9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92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9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94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1898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000" u="none" strike="noStrike" dirty="0">
                          <a:effectLst/>
                        </a:rPr>
                        <a:t>(u kn)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2021.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2022.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Indeks 22/21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Udio u ukupnim rashodima u %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  RASHODI POSLOVANJA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47.075.748,42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53.821.320,00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114,33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18,10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31 RASHODI ZA ZAPOSLENE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13.532.967,00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13.504.830,00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99,79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4,54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32 MATERIJALNI RASHODI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21.521.361,00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24.821.460,00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115,33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8,35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34 FINANCIJSKI RASHODI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1.120.530,00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837.030,00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74,70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0,28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36 POMOĆI DANE U INOZEMSTVO I UNUTAR OPĆEG PRORAČUNA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611.000,00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1.051.000,00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172,01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0,35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2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37 NAKNADE GRAĐANIMA I KUĆANSTVIMA NA TEMELJU OSIGURANJA I DRUGE NAKNADE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2.790.000,00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3.310.000,00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118,64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1,11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38 OSTALI RASHODI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7.499.890,42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10.297.000,00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137,30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3,46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4  RASHODI ZA NABAVU NEFINANCIJSKE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52.319.150,0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238.937.700,00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456,70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80,35    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92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41 RASHODI ZA NABAVU NEPROIZVEDENE DUGOTRAJNE IMOVINE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3.930.000,00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5.000.000,00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127,23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1,68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676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42 RASHODI ZA NABAVU PROIZVEDENE DUGOTRAJNE IMOVINE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48.364.150,00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233.912.700,00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483,65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78,66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76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>
                          <a:effectLst/>
                        </a:rPr>
                        <a:t>45 RASHODI ZA DODATNA ULAGANJA NA NEFINANCIJSKOJ IMOVINI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25.000,00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25.000,00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0,01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5  IZDACI ZA FINANCIJSKU IMOVINU I OTPLATU ZAJMOVA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6.150.000,00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4.627.698,00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75,25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1,56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UKUPNO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105.544.898,42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297.386.718,00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281,76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13" name="Slika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504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88754" y="183947"/>
            <a:ext cx="8229600" cy="461005"/>
          </a:xfrm>
        </p:spPr>
        <p:txBody>
          <a:bodyPr>
            <a:normAutofit fontScale="90000"/>
          </a:bodyPr>
          <a:lstStyle/>
          <a:p>
            <a:r>
              <a:rPr lang="hr-HR" sz="2800" b="1" dirty="0"/>
              <a:t>Proračunski korisnici Grada Biograda na Moru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08066"/>
            <a:ext cx="8219256" cy="2180986"/>
          </a:xfr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sz="2000" b="1" u="sng" dirty="0">
                <a:solidFill>
                  <a:schemeClr val="bg1"/>
                </a:solidFill>
              </a:rPr>
              <a:t>Proračunski korisnici Grada Biograda na Moru su: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Dječji vrtić Biograd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Pučko otvoreno učilište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Gradska knjižnica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Zavičajni muzej Biograd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Javna vatrogasna postrojba Biograd</a:t>
            </a:r>
          </a:p>
          <a:p>
            <a:endParaRPr lang="hr-HR" sz="2000" b="1" dirty="0">
              <a:solidFill>
                <a:schemeClr val="bg1"/>
              </a:solidFill>
            </a:endParaRPr>
          </a:p>
          <a:p>
            <a:endParaRPr lang="hr-HR" sz="2000" dirty="0"/>
          </a:p>
          <a:p>
            <a:pPr>
              <a:buNone/>
            </a:pPr>
            <a:endParaRPr lang="hr-HR" sz="2000" dirty="0"/>
          </a:p>
        </p:txBody>
      </p:sp>
      <p:sp>
        <p:nvSpPr>
          <p:cNvPr id="6" name="TekstniOkvir 5"/>
          <p:cNvSpPr txBox="1"/>
          <p:nvPr/>
        </p:nvSpPr>
        <p:spPr>
          <a:xfrm>
            <a:off x="478235" y="113873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Grad Biograd na Moru ima 5 proračunskih </a:t>
            </a:r>
            <a:r>
              <a:rPr lang="hr-HR" b="1" dirty="0">
                <a:solidFill>
                  <a:prstClr val="black"/>
                </a:solidFill>
              </a:rPr>
              <a:t>korisnika.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478235" y="3861048"/>
            <a:ext cx="819822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Od ukupno planiranih prihoda i primitaka (bez vlastitih izvora/viška), 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13.598.920,00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 mil. kuna ili 4,22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% o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dnosi se na proračunske korisnike Grada Biograda na Moru: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Dječji vrtić Biograd – 6.892.020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,00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 kuna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Pučko otvoreno učilište – 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0,00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 kuna,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Gradska knjižnica – 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1.099.880,00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 kuna,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Zavičajni muzej Biograd – 916.020,00 kuna </a:t>
            </a: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Javna vatrogasna postrojba Biograd – 4.691.000,00 kuna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endParaRPr lang="hr-HR" dirty="0">
              <a:solidFill>
                <a:prstClr val="black"/>
              </a:solidFill>
            </a:endParaRPr>
          </a:p>
        </p:txBody>
      </p:sp>
      <p:pic>
        <p:nvPicPr>
          <p:cNvPr id="11" name="Slika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9496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sp>
        <p:nvSpPr>
          <p:cNvPr id="28" name="Naslov 1"/>
          <p:cNvSpPr txBox="1">
            <a:spLocks/>
          </p:cNvSpPr>
          <p:nvPr/>
        </p:nvSpPr>
        <p:spPr>
          <a:xfrm>
            <a:off x="251520" y="508991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Grada Biograda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na Moru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Grafikon 9"/>
          <p:cNvGraphicFramePr/>
          <p:nvPr>
            <p:extLst>
              <p:ext uri="{D42A27DB-BD31-4B8C-83A1-F6EECF244321}">
                <p14:modId xmlns:p14="http://schemas.microsoft.com/office/powerpoint/2010/main" val="169987317"/>
              </p:ext>
            </p:extLst>
          </p:nvPr>
        </p:nvGraphicFramePr>
        <p:xfrm>
          <a:off x="4885290" y="2367656"/>
          <a:ext cx="4151206" cy="313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Pravokutnik 12"/>
          <p:cNvSpPr/>
          <p:nvPr/>
        </p:nvSpPr>
        <p:spPr>
          <a:xfrm>
            <a:off x="132762" y="1356202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Grada Biograda na Moru za 2022. godinu</a:t>
            </a:r>
            <a:endParaRPr lang="hr-HR" sz="1100" dirty="0"/>
          </a:p>
        </p:txBody>
      </p:sp>
      <p:sp>
        <p:nvSpPr>
          <p:cNvPr id="14" name="Pravokutnik 13"/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Grada Biograda na Moru za 2022. godinu</a:t>
            </a:r>
          </a:p>
        </p:txBody>
      </p:sp>
      <p:pic>
        <p:nvPicPr>
          <p:cNvPr id="18" name="Slika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754220"/>
              </p:ext>
            </p:extLst>
          </p:nvPr>
        </p:nvGraphicFramePr>
        <p:xfrm>
          <a:off x="260961" y="1966788"/>
          <a:ext cx="4455056" cy="35010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9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42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90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2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86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4100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RB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Opis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 2021.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 2022.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Indeks 22/21 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Udio u ukupnim rashodima u %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effectLst/>
                        </a:rPr>
                        <a:t>  1.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01 Opće javne usluge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63.945.990,42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118.478.100,00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185,28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40,47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219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2.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900" u="none" strike="noStrike" dirty="0">
                          <a:effectLst/>
                        </a:rPr>
                        <a:t>03 </a:t>
                      </a:r>
                      <a:r>
                        <a:rPr lang="it-IT" sz="900" u="none" strike="noStrike" dirty="0" err="1">
                          <a:effectLst/>
                        </a:rPr>
                        <a:t>Javni</a:t>
                      </a:r>
                      <a:r>
                        <a:rPr lang="it-IT" sz="900" u="none" strike="noStrike" dirty="0">
                          <a:effectLst/>
                        </a:rPr>
                        <a:t> </a:t>
                      </a:r>
                      <a:r>
                        <a:rPr lang="it-IT" sz="900" u="none" strike="noStrike" dirty="0" err="1">
                          <a:effectLst/>
                        </a:rPr>
                        <a:t>red</a:t>
                      </a:r>
                      <a:r>
                        <a:rPr lang="it-IT" sz="900" u="none" strike="noStrike" dirty="0">
                          <a:effectLst/>
                        </a:rPr>
                        <a:t> i </a:t>
                      </a:r>
                      <a:r>
                        <a:rPr lang="it-IT" sz="900" u="none" strike="noStrike" dirty="0" err="1">
                          <a:effectLst/>
                        </a:rPr>
                        <a:t>sigurnost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4.656.500,00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5.646.000,00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  121,25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   1,93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3.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04 Ekonomski poslovi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4.865.000,00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8.125.000,00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167,01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2,78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211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4.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05 Zaštita okoliša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4.250.000,00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69.820.000,00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1.642,82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23,85 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406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5.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>
                          <a:effectLst/>
                        </a:rPr>
                        <a:t>06 Usluge unapređenja stan. i zajednice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6.760.000,00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7.620.000,00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112,72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2,60                              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5441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6.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07 Zdravstvo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252.000,00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202.000,00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80,16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0,07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7.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08 Rekreacija, kultura i religija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4.708.388,00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70.605.900,00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  1.499,58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24,12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815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8.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09 Obrazovanje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8.117.020,00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8.892.020,00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109,55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3,04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599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9.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10 Socijalna zaštita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1.840.000,00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3.370.000,00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183,15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1,15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6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 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 UKUPNO RASHODI I IZDACI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99.394.898,42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292.759.020,00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294,54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100,00 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884714"/>
      </p:ext>
    </p:extLst>
  </p:cSld>
  <p:clrMapOvr>
    <a:masterClrMapping/>
  </p:clrMapOvr>
  <p:transition spd="slow" advClick="0" advTm="15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559304"/>
              </p:ext>
            </p:extLst>
          </p:nvPr>
        </p:nvGraphicFramePr>
        <p:xfrm>
          <a:off x="1187624" y="1412776"/>
          <a:ext cx="6808074" cy="3183939"/>
        </p:xfrm>
        <a:graphic>
          <a:graphicData uri="http://schemas.openxmlformats.org/drawingml/2006/table">
            <a:tbl>
              <a:tblPr firstRow="1" firstCol="1" bandRow="1"/>
              <a:tblGrid>
                <a:gridCol w="1431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9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KORISNIK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NAZIV PROJEKTA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PLAN ZA 2022.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Rekonstrukcija gradske ribarnice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10.000.000,00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Rekonstrukcija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gradske tržnice 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4.000.000,00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 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Kišni vrt „Bučina”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2.000.000,00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Sanacija odlagališta „Baštijunski brig”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40.000.000,00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elektrane na zgradi Gradske knjižnice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2.000.000,00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elektrane na zgradi Poduzetničkog inkubatora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2.000.000,00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Interpretacijski centar pomorstva i ribarstva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10.000.000,00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sortirnice za odvojeno prikupljanje otpada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25.000.000,00</a:t>
                      </a: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Pravokutnik 4"/>
          <p:cNvSpPr/>
          <p:nvPr/>
        </p:nvSpPr>
        <p:spPr>
          <a:xfrm>
            <a:off x="539552" y="148109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b="1" dirty="0"/>
              <a:t>Projekti financirani od inozemnih vlada, međunarodnih organizacija, institucija </a:t>
            </a:r>
            <a:br>
              <a:rPr lang="hr-HR" b="1" dirty="0"/>
            </a:br>
            <a:r>
              <a:rPr lang="hr-HR" b="1" dirty="0"/>
              <a:t>i tijela EU i iz državnog proračuna temeljem prijenosa EU sredstava</a:t>
            </a:r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9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Grada Biograda na Moru</a:t>
            </a:r>
          </a:p>
        </p:txBody>
      </p:sp>
      <p:sp>
        <p:nvSpPr>
          <p:cNvPr id="8" name="Pravokutnik 7"/>
          <p:cNvSpPr/>
          <p:nvPr/>
        </p:nvSpPr>
        <p:spPr>
          <a:xfrm>
            <a:off x="899592" y="3789040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dirty="0">
                <a:hlinkClick r:id="rId2"/>
              </a:rPr>
              <a:t>https://www.biogradnamoru.hr/akti-i-sluzbene-odluke/proracun-grada-biograda-na-moru</a:t>
            </a:r>
            <a:endParaRPr lang="hr-HR" dirty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15900</TotalTime>
  <Words>1151</Words>
  <Application>Microsoft Office PowerPoint</Application>
  <PresentationFormat>On-screen Show (4:3)</PresentationFormat>
  <Paragraphs>311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Office tema</vt:lpstr>
      <vt:lpstr> GRAD BIOGRAD NA MORU  PRORAČUN GRADA BIOGRADA NA MORU ZA 2022. GODINU I PROJEKCIJA ZA 2023. i 2024. GODINU - vodič za građane - </vt:lpstr>
      <vt:lpstr>Proračun Grada Biograda na Moru za 2022. godinu  i projekcija za 2023. i 2024. godinu</vt:lpstr>
      <vt:lpstr>Proračun Grada Biograda na Moru za 2022. godinu  bez proračunskih korisnika</vt:lpstr>
      <vt:lpstr>Prihodi i primici Proračuna Grada Biograda na Moru</vt:lpstr>
      <vt:lpstr>Rashodi i izdaci proračuna Grada Biograda na Moru</vt:lpstr>
      <vt:lpstr>Proračunski korisnici Grada Biograda na Moru</vt:lpstr>
      <vt:lpstr>  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Korisnik</cp:lastModifiedBy>
  <cp:revision>1359</cp:revision>
  <cp:lastPrinted>2021-01-14T13:20:15Z</cp:lastPrinted>
  <dcterms:created xsi:type="dcterms:W3CDTF">2014-10-06T07:52:48Z</dcterms:created>
  <dcterms:modified xsi:type="dcterms:W3CDTF">2022-02-14T09:38:25Z</dcterms:modified>
</cp:coreProperties>
</file>