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gif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omments/comment1.xml" ContentType="application/vnd.openxmlformats-officedocument.presentationml.comments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10" r:id="rId2"/>
    <p:sldId id="333" r:id="rId3"/>
    <p:sldId id="340" r:id="rId4"/>
    <p:sldId id="334" r:id="rId5"/>
    <p:sldId id="335" r:id="rId6"/>
    <p:sldId id="337" r:id="rId7"/>
    <p:sldId id="316" r:id="rId8"/>
    <p:sldId id="338" r:id="rId9"/>
    <p:sldId id="324" r:id="rId10"/>
  </p:sldIdLst>
  <p:sldSz cx="9144000" cy="6858000" type="screen4x3"/>
  <p:notesSz cx="6761163" cy="9942513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van" initials="I" lastIdx="1" clrIdx="0"/>
  <p:cmAuthor id="1" name="Korisnik" initials="K" lastIdx="1" clrIdx="1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C8A094"/>
    <a:srgbClr val="A2CB9B"/>
    <a:srgbClr val="E8F7AF"/>
    <a:srgbClr val="470999"/>
    <a:srgbClr val="006666"/>
    <a:srgbClr val="567A5F"/>
    <a:srgbClr val="CC660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il teme 1 - Isticanj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il teme 1 - Isticanje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il teme 1 - Isticanj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il teme 1 - Isticanje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il teme 1 - Isticanje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03447BB-5D67-496B-8E87-E561075AD55C}" styleName="Tamni stil 1 - Isticanje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Srednji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Tamni sti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Srednji stil 1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Svijetli stil 2 - Isticanj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1" autoAdjust="0"/>
    <p:restoredTop sz="95195" autoAdjust="0"/>
  </p:normalViewPr>
  <p:slideViewPr>
    <p:cSldViewPr>
      <p:cViewPr varScale="1">
        <p:scale>
          <a:sx n="128" d="100"/>
          <a:sy n="128" d="100"/>
        </p:scale>
        <p:origin x="1488" y="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865318083565763"/>
          <c:y val="8.3787660737822123E-2"/>
          <c:w val="0.68269363832868468"/>
          <c:h val="0.6525189438925449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2F9-4404-AA69-EA4D86FAE110}"/>
              </c:ext>
            </c:extLst>
          </c:dPt>
          <c:dPt>
            <c:idx val="1"/>
            <c:bubble3D val="0"/>
            <c:explosion val="10"/>
            <c:spPr>
              <a:solidFill>
                <a:schemeClr val="accent6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2F9-4404-AA69-EA4D86FAE110}"/>
              </c:ext>
            </c:extLst>
          </c:dPt>
          <c:dPt>
            <c:idx val="2"/>
            <c:bubble3D val="0"/>
            <c:explosion val="8"/>
            <c:spPr>
              <a:solidFill>
                <a:schemeClr val="accent3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2F9-4404-AA69-EA4D86FAE110}"/>
              </c:ext>
            </c:extLst>
          </c:dPt>
          <c:dPt>
            <c:idx val="3"/>
            <c:bubble3D val="0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2F9-4404-AA69-EA4D86FAE110}"/>
              </c:ext>
            </c:extLst>
          </c:dPt>
          <c:dLbls>
            <c:dLbl>
              <c:idx val="0"/>
              <c:layout>
                <c:manualLayout>
                  <c:x val="0.1423331130849009"/>
                  <c:y val="-5.0276415494171292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68,44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2F9-4404-AA69-EA4D86FAE11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9.2825943316240167E-2"/>
                  <c:y val="-3.266098005571407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22,90%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2F9-4404-AA69-EA4D86FAE11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0.19802867907464472"/>
                  <c:y val="-3.2660061580459328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8,66%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2F9-4404-AA69-EA4D86FAE11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901433953732236E-2"/>
                  <c:y val="8.8722853297192067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2F9-4404-AA69-EA4D86FAE11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0">
                  <c:v>PRIHODI OD POSLOVANJA</c:v>
                </c:pt>
                <c:pt idx="1">
                  <c:v>PRIHODI OD PRODAJE NEFINANCIJSKE IMOVINE</c:v>
                </c:pt>
                <c:pt idx="2">
                  <c:v>PRIMICI OD FINANCIJSKE IMOVINE I ZADUŽIVANJA</c:v>
                </c:pt>
                <c:pt idx="3">
                  <c:v>VLASTITI IZVORI</c:v>
                </c:pt>
              </c:strCache>
            </c:strRef>
          </c:cat>
          <c:val>
            <c:numRef>
              <c:f>List1!$B$2:$B$5</c:f>
              <c:numCache>
                <c:formatCode>0.00%</c:formatCode>
                <c:ptCount val="4"/>
                <c:pt idx="0">
                  <c:v>0.68440000000000001</c:v>
                </c:pt>
                <c:pt idx="1">
                  <c:v>0.22900000000000001</c:v>
                </c:pt>
                <c:pt idx="2">
                  <c:v>8.6599999999999996E-2</c:v>
                </c:pt>
                <c:pt idx="3">
                  <c:v>1.5100000000000001E-2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2F9-4404-AA69-EA4D86FAE1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b"/>
      <c:legendEntry>
        <c:idx val="0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1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2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egendEntry>
        <c:idx val="3"/>
        <c:txPr>
          <a:bodyPr/>
          <a:lstStyle/>
          <a:p>
            <a:pPr>
              <a:defRPr sz="1000" b="1">
                <a:latin typeface="Calibri" pitchFamily="34" charset="0"/>
              </a:defRPr>
            </a:pPr>
            <a:endParaRPr lang="sr-Latn-RS"/>
          </a:p>
        </c:txPr>
      </c:legendEntry>
      <c:layout>
        <c:manualLayout>
          <c:xMode val="edge"/>
          <c:yMode val="edge"/>
          <c:x val="1.9488719156575105E-2"/>
          <c:y val="0.7427988968303959"/>
          <c:w val="0.87086947170127949"/>
          <c:h val="0.24874306418783657"/>
        </c:manualLayout>
      </c:layout>
      <c:overlay val="0"/>
      <c:txPr>
        <a:bodyPr/>
        <a:lstStyle/>
        <a:p>
          <a:pPr>
            <a:defRPr sz="1000">
              <a:latin typeface="Calibri" pitchFamily="34" charset="0"/>
            </a:defRPr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997178510563816E-2"/>
          <c:y val="7.6317003424740251E-2"/>
          <c:w val="0.87866651635326964"/>
          <c:h val="0.62312090984599589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Prodaja</c:v>
                </c:pt>
              </c:strCache>
            </c:strRef>
          </c:tx>
          <c:explosion val="25"/>
          <c:dPt>
            <c:idx val="0"/>
            <c:bubble3D val="0"/>
            <c:explosion val="39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66F-4874-8A79-ADB282842150}"/>
              </c:ext>
            </c:extLst>
          </c:dPt>
          <c:dPt>
            <c:idx val="1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66F-4874-8A79-ADB282842150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66F-4874-8A79-ADB282842150}"/>
              </c:ext>
            </c:extLst>
          </c:dPt>
          <c:dLbls>
            <c:dLbl>
              <c:idx val="0"/>
              <c:layout>
                <c:manualLayout>
                  <c:x val="-1.0345524216672749E-2"/>
                  <c:y val="1.2597806592918093E-2"/>
                </c:manualLayout>
              </c:layout>
              <c:tx>
                <c:rich>
                  <a:bodyPr/>
                  <a:lstStyle/>
                  <a:p>
                    <a:r>
                      <a:rPr lang="en-US" b="1" u="non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rPr>
                      <a:t>19,82%</a:t>
                    </a:r>
                  </a:p>
                </c:rich>
              </c:tx>
              <c:dLblPos val="bestFit"/>
              <c:showLegendKey val="1"/>
              <c:showVal val="1"/>
              <c:showCatName val="1"/>
              <c:showSerName val="1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E66F-4874-8A79-ADB28284215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2211316143070053E-2"/>
                  <c:y val="1.752733995739603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79,00%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E66F-4874-8A79-ADB28284215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3.0333370911682649E-3"/>
                  <c:y val="-4.6191957507366897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1,18%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E66F-4874-8A79-ADB282842150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accent3">
                  <a:lumMod val="40000"/>
                  <a:lumOff val="60000"/>
                </a:schemeClr>
              </a:solidFill>
              <a:ln>
                <a:solidFill>
                  <a:schemeClr val="tx1"/>
                </a:solidFill>
              </a:ln>
              <a:effectLst/>
            </c:spPr>
            <c:txPr>
              <a:bodyPr/>
              <a:lstStyle/>
              <a:p>
                <a:pPr>
                  <a:defRPr sz="1000" b="1" u="none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defRPr>
                </a:pPr>
                <a:endParaRPr lang="sr-Latn-R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RASHODI POSLOVANJA</c:v>
                </c:pt>
                <c:pt idx="1">
                  <c:v>RASHODI ZA NABAVU NEFINANCIJSKE IMOVINE</c:v>
                </c:pt>
                <c:pt idx="2">
                  <c:v>IZDACI ZA FINANCIJSKU IMOVINU I OTPLATU ZAJMOVA</c:v>
                </c:pt>
              </c:strCache>
            </c:strRef>
          </c:cat>
          <c:val>
            <c:numRef>
              <c:f>List1!$B$2:$B$4</c:f>
              <c:numCache>
                <c:formatCode>0.00%</c:formatCode>
                <c:ptCount val="3"/>
                <c:pt idx="0">
                  <c:v>0.19819999999999999</c:v>
                </c:pt>
                <c:pt idx="1">
                  <c:v>0.79</c:v>
                </c:pt>
                <c:pt idx="2">
                  <c:v>1.18E-2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E66F-4874-8A79-ADB2828421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000" b="1"/>
          </a:pPr>
          <a:endParaRPr lang="sr-Latn-RS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37"/>
    </mc:Choice>
    <mc:Fallback>
      <c:style val="37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9789569585320506"/>
          <c:y val="2.1666212558864983E-2"/>
          <c:w val="0.56845143314978841"/>
          <c:h val="0.8745397566855261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Skup 1</c:v>
                </c:pt>
              </c:strCache>
            </c:strRef>
          </c:tx>
          <c:spPr>
            <a:solidFill>
              <a:schemeClr val="accent2">
                <a:lumMod val="5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/>
                      <a:t>0,89%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1087-4AA6-BA3E-BCBFF5C1CD8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/>
                      <a:t>4,60%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1087-4AA6-BA3E-BCBFF5C1CD8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dirty="0"/>
                      <a:t>20,80%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1087-4AA6-BA3E-BCBFF5C1CD8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1087-4AA6-BA3E-BCBFF5C1CD8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/>
                      <a:t>3,20%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1087-4AA6-BA3E-BCBFF5C1CD8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 dirty="0"/>
                      <a:t>21,94%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1087-4AA6-BA3E-BCBFF5C1CD8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en-US" dirty="0"/>
                      <a:t>6,65%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6-1087-4AA6-BA3E-BCBFF5C1CD8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 dirty="0"/>
                      <a:t>2,14%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1087-4AA6-BA3E-BCBFF5C1CD8A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900" b="1" baseline="0"/>
                </a:pPr>
                <a:endParaRPr lang="sr-Latn-R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List1!$A$2:$A$10</c:f>
              <c:strCache>
                <c:ptCount val="9"/>
                <c:pt idx="0">
                  <c:v>Socijalna zaštita</c:v>
                </c:pt>
                <c:pt idx="1">
                  <c:v>Obrazovanje</c:v>
                </c:pt>
                <c:pt idx="2">
                  <c:v>Rekreacija, kultura i religija</c:v>
                </c:pt>
                <c:pt idx="3">
                  <c:v>Zdravstvo</c:v>
                </c:pt>
                <c:pt idx="4">
                  <c:v>Usluge unapr. stanovanja i zajednice</c:v>
                </c:pt>
                <c:pt idx="5">
                  <c:v>Zaštita okoliša</c:v>
                </c:pt>
                <c:pt idx="6">
                  <c:v>Ekonomski poslovi</c:v>
                </c:pt>
                <c:pt idx="7">
                  <c:v>Javni red i sigurnost</c:v>
                </c:pt>
                <c:pt idx="8">
                  <c:v>Opće javne usluge</c:v>
                </c:pt>
              </c:strCache>
            </c:strRef>
          </c:cat>
          <c:val>
            <c:numRef>
              <c:f>List1!$B$2:$B$10</c:f>
              <c:numCache>
                <c:formatCode>0.00%</c:formatCode>
                <c:ptCount val="9"/>
                <c:pt idx="0">
                  <c:v>1.3599999999999999E-2</c:v>
                </c:pt>
                <c:pt idx="1">
                  <c:v>3.1300000000000001E-2</c:v>
                </c:pt>
                <c:pt idx="2">
                  <c:v>0.23380000000000001</c:v>
                </c:pt>
                <c:pt idx="3">
                  <c:v>5.9999999999999995E-4</c:v>
                </c:pt>
                <c:pt idx="4">
                  <c:v>2.76E-2</c:v>
                </c:pt>
                <c:pt idx="5">
                  <c:v>0.25950000000000001</c:v>
                </c:pt>
                <c:pt idx="6">
                  <c:v>7.51E-2</c:v>
                </c:pt>
                <c:pt idx="7">
                  <c:v>2.1399999999999999E-2</c:v>
                </c:pt>
                <c:pt idx="8">
                  <c:v>0.33710000000000001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1087-4AA6-BA3E-BCBFF5C1CD8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473863344"/>
        <c:axId val="473863736"/>
      </c:barChart>
      <c:catAx>
        <c:axId val="473863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1">
                <a:latin typeface="Arial" pitchFamily="34" charset="0"/>
                <a:cs typeface="Arial" pitchFamily="34" charset="0"/>
              </a:defRPr>
            </a:pPr>
            <a:endParaRPr lang="sr-Latn-RS"/>
          </a:p>
        </c:txPr>
        <c:crossAx val="473863736"/>
        <c:crosses val="autoZero"/>
        <c:auto val="1"/>
        <c:lblAlgn val="ctr"/>
        <c:lblOffset val="100"/>
        <c:noMultiLvlLbl val="0"/>
      </c:catAx>
      <c:valAx>
        <c:axId val="473863736"/>
        <c:scaling>
          <c:orientation val="minMax"/>
        </c:scaling>
        <c:delete val="1"/>
        <c:axPos val="b"/>
        <c:numFmt formatCode="0.00%" sourceLinked="1"/>
        <c:majorTickMark val="out"/>
        <c:minorTickMark val="none"/>
        <c:tickLblPos val="none"/>
        <c:crossAx val="473863344"/>
        <c:crosses val="autoZero"/>
        <c:crossBetween val="between"/>
      </c:valAx>
      <c:spPr>
        <a:solidFill>
          <a:schemeClr val="accent2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noFill/>
    <a:ln>
      <a:solidFill>
        <a:schemeClr val="bg1"/>
      </a:solidFill>
    </a:ln>
  </c:spPr>
  <c:txPr>
    <a:bodyPr/>
    <a:lstStyle/>
    <a:p>
      <a:pPr>
        <a:defRPr sz="1800"/>
      </a:pPr>
      <a:endParaRPr lang="sr-Latn-RS"/>
    </a:p>
  </c:txPr>
  <c:externalData r:id="rId1">
    <c:autoUpdate val="0"/>
  </c:externalData>
  <c:userShapes r:id="rId2"/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4-19T14:24:42.900" idx="1">
    <p:pos x="5647" y="1635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/>
      <dgm:t>
        <a:bodyPr/>
        <a:lstStyle/>
        <a:p>
          <a:r>
            <a:rPr lang="hr-HR" sz="1400" b="1" dirty="0"/>
            <a:t>Prihodi i primici </a:t>
          </a:r>
          <a:r>
            <a:rPr lang="hr-HR" sz="1400" b="1" dirty="0">
              <a:latin typeface="Times New Roman"/>
              <a:cs typeface="Times New Roman"/>
            </a:rPr>
            <a:t>→</a:t>
          </a:r>
          <a:r>
            <a:rPr lang="hr-HR" sz="1400" b="1" dirty="0"/>
            <a:t> 47.967.775,00 eura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/>
      <dgm:t>
        <a:bodyPr/>
        <a:lstStyle/>
        <a:p>
          <a:r>
            <a:rPr lang="hr-HR" sz="1400" b="1" dirty="0"/>
            <a:t>Pokriće manjka prihoda iz prethodne godine </a:t>
          </a:r>
          <a:r>
            <a:rPr lang="hr-HR" sz="1400" b="1" dirty="0">
              <a:latin typeface="Times New Roman"/>
              <a:cs typeface="Times New Roman"/>
            </a:rPr>
            <a:t>→</a:t>
          </a:r>
          <a:r>
            <a:rPr lang="hr-HR" sz="1400" b="1" dirty="0"/>
            <a:t> 722.677,00 eura</a:t>
          </a: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/>
      <dgm:t>
        <a:bodyPr/>
        <a:lstStyle/>
        <a:p>
          <a:r>
            <a:rPr lang="hr-HR" sz="1400" b="1" dirty="0">
              <a:latin typeface="+mn-lt"/>
              <a:cs typeface="Arial" panose="020B0604020202020204" pitchFamily="34" charset="0"/>
            </a:rPr>
            <a:t>Rashodi</a:t>
          </a:r>
          <a:r>
            <a:rPr lang="hr-HR" sz="1400" b="1" dirty="0">
              <a:latin typeface="+mn-lt"/>
            </a:rPr>
            <a:t> i izdaci </a:t>
          </a:r>
          <a:r>
            <a:rPr lang="hr-HR" sz="1400" b="1" dirty="0">
              <a:latin typeface="+mn-lt"/>
              <a:cs typeface="Times New Roman"/>
            </a:rPr>
            <a:t>→ 47.245.098,00 eura</a:t>
          </a:r>
          <a:endParaRPr lang="hr-HR" sz="1400" b="1" dirty="0">
            <a:latin typeface="+mn-lt"/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0F2D6F3B-EBA4-41CC-B913-DCB2FB9B7F77}">
      <dgm:prSet/>
      <dgm:spPr>
        <a:ln>
          <a:solidFill>
            <a:schemeClr val="bg1"/>
          </a:solidFill>
        </a:ln>
      </dgm:spPr>
      <dgm:t>
        <a:bodyPr/>
        <a:lstStyle/>
        <a:p>
          <a:endParaRPr lang="hr-HR" dirty="0"/>
        </a:p>
      </dgm:t>
    </dgm:pt>
    <dgm:pt modelId="{0C2D0843-86B4-4C35-9C7D-64FBCDA968B7}" type="parTrans" cxnId="{0BDF1698-62C1-461E-983D-8C5651490A78}">
      <dgm:prSet/>
      <dgm:spPr/>
      <dgm:t>
        <a:bodyPr/>
        <a:lstStyle/>
        <a:p>
          <a:endParaRPr lang="hr-HR"/>
        </a:p>
      </dgm:t>
    </dgm:pt>
    <dgm:pt modelId="{A605147D-9111-42C3-8178-913BA85D0905}" type="sibTrans" cxnId="{0BDF1698-62C1-461E-983D-8C5651490A78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4981C8DB-4C1C-4358-8500-B5F48EC7587F}" type="pres">
      <dgm:prSet presAssocID="{1DB8DC99-D35A-4223-BD85-F68ED6C62FF2}" presName="parentText" presStyleLbl="node1" presStyleIdx="0" presStyleCnt="3" custScaleX="142857" custScaleY="12117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3" custLinFactY="88100" custLinFactNeighborX="40128" custLinFactNeighborY="100000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E1928073-0EDE-46F4-95EC-15E5C6208B1E}" type="pres">
      <dgm:prSet presAssocID="{74A7E9DE-96A0-4811-8EBA-D02691DF4983}" presName="spaceBetweenRectangles" presStyleCnt="0"/>
      <dgm:spPr/>
    </dgm:pt>
    <dgm:pt modelId="{AD8B9457-143E-4330-8237-DAC195152381}" type="pres">
      <dgm:prSet presAssocID="{6F61644F-3D98-4B0F-ADCC-D6478A21C2F0}" presName="parentLin" presStyleCnt="0"/>
      <dgm:spPr/>
    </dgm:pt>
    <dgm:pt modelId="{74F2F1D2-70EE-4570-9EB7-FDCA9A07234C}" type="pres">
      <dgm:prSet presAssocID="{6F61644F-3D98-4B0F-ADCC-D6478A21C2F0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0A3F990C-CC27-4C2E-8773-6EC1427BF3C7}" type="pres">
      <dgm:prSet presAssocID="{6F61644F-3D98-4B0F-ADCC-D6478A21C2F0}" presName="parentText" presStyleLbl="node1" presStyleIdx="1" presStyleCnt="3" custAng="0" custScaleX="142857" custScaleY="139325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6004EA-D810-466A-8339-9B7C842D2C73}" type="pres">
      <dgm:prSet presAssocID="{6F61644F-3D98-4B0F-ADCC-D6478A21C2F0}" presName="negativeSpace" presStyleCnt="0"/>
      <dgm:spPr/>
    </dgm:pt>
    <dgm:pt modelId="{507187C2-E31E-42BA-9E4A-F0C436947ED1}" type="pres">
      <dgm:prSet presAssocID="{6F61644F-3D98-4B0F-ADCC-D6478A21C2F0}" presName="childText" presStyleLbl="conFgAcc1" presStyleIdx="1" presStyleCnt="3" custLinFactNeighborX="53611" custLinFactNeighborY="22859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664C7DC4-31BD-405E-88C4-06B674E88CBA}" type="pres">
      <dgm:prSet presAssocID="{FEED7CBD-8AA1-44AA-95FF-24F0F476B6CE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45186DC0-E01C-49BC-979F-F37A4A4E2488}" type="pres">
      <dgm:prSet presAssocID="{E3160682-CCB9-4AF6-880E-2F87ECC66255}" presName="parentText" presStyleLbl="node1" presStyleIdx="2" presStyleCnt="3" custAng="0" custScaleX="136867" custScaleY="128187" custLinFactNeighborX="-2146" custLinFactNeighborY="26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2" presStyleCnt="3" custLinFactY="-67907" custLinFactNeighborY="-100000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</dgm:ptLst>
  <dgm:cxnLst>
    <dgm:cxn modelId="{F0CA0937-BF79-4A5D-86DB-9A8B2CED6723}" type="presOf" srcId="{E3160682-CCB9-4AF6-880E-2F87ECC66255}" destId="{67D96E31-69C4-44F9-AAA6-6D4114640D9F}" srcOrd="0" destOrd="0" presId="urn:microsoft.com/office/officeart/2005/8/layout/list1"/>
    <dgm:cxn modelId="{0BDF1698-62C1-461E-983D-8C5651490A78}" srcId="{1DB8DC99-D35A-4223-BD85-F68ED6C62FF2}" destId="{0F2D6F3B-EBA4-41CC-B913-DCB2FB9B7F77}" srcOrd="0" destOrd="0" parTransId="{0C2D0843-86B4-4C35-9C7D-64FBCDA968B7}" sibTransId="{A605147D-9111-42C3-8178-913BA85D0905}"/>
    <dgm:cxn modelId="{D5BD553A-C695-4BBE-9EEA-11C8E17A268D}" type="presOf" srcId="{6F61644F-3D98-4B0F-ADCC-D6478A21C2F0}" destId="{0A3F990C-CC27-4C2E-8773-6EC1427BF3C7}" srcOrd="1" destOrd="0" presId="urn:microsoft.com/office/officeart/2005/8/layout/list1"/>
    <dgm:cxn modelId="{52765DD8-C11C-461B-9A1B-9FFFD1D6372E}" type="presOf" srcId="{E3160682-CCB9-4AF6-880E-2F87ECC66255}" destId="{45186DC0-E01C-49BC-979F-F37A4A4E2488}" srcOrd="1" destOrd="0" presId="urn:microsoft.com/office/officeart/2005/8/layout/list1"/>
    <dgm:cxn modelId="{E59A75E0-EAB4-4B93-926B-447D955DA2C7}" type="presOf" srcId="{0F2D6F3B-EBA4-41CC-B913-DCB2FB9B7F77}" destId="{2D8D9B7F-F6B7-4DC9-82B7-BA53D1BBE431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F7CF89F9-DD34-4A25-88E6-B271F64F3DD6}" type="presOf" srcId="{D954B905-DF12-44A7-97FF-FEADA0BAC1C6}" destId="{AFE17CD3-89E7-438D-9FE0-89070C29B761}" srcOrd="0" destOrd="0" presId="urn:microsoft.com/office/officeart/2005/8/layout/list1"/>
    <dgm:cxn modelId="{6E1176B1-7FB5-4BB8-9932-6A18C533DAE0}" type="presOf" srcId="{1DB8DC99-D35A-4223-BD85-F68ED6C62FF2}" destId="{E8196252-B420-43E8-9828-3124379EC670}" srcOrd="0" destOrd="0" presId="urn:microsoft.com/office/officeart/2005/8/layout/list1"/>
    <dgm:cxn modelId="{FBF3FA19-20E5-4227-BB21-92FC884D245D}" type="presOf" srcId="{1DB8DC99-D35A-4223-BD85-F68ED6C62FF2}" destId="{4981C8DB-4C1C-4358-8500-B5F48EC7587F}" srcOrd="1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ADD26B19-4665-4C7F-BE83-5CAE806232BC}" type="presOf" srcId="{6F61644F-3D98-4B0F-ADCC-D6478A21C2F0}" destId="{74F2F1D2-70EE-4570-9EB7-FDCA9A07234C}" srcOrd="0" destOrd="0" presId="urn:microsoft.com/office/officeart/2005/8/layout/list1"/>
    <dgm:cxn modelId="{6F80C0E0-FB8B-42D9-868A-B287D74A65EE}" type="presParOf" srcId="{AFE17CD3-89E7-438D-9FE0-89070C29B761}" destId="{A414F0C5-DD5C-4066-95F0-4F7FA91A38E9}" srcOrd="0" destOrd="0" presId="urn:microsoft.com/office/officeart/2005/8/layout/list1"/>
    <dgm:cxn modelId="{03073899-AB96-4D57-9CE9-B4F2FBCA9E06}" type="presParOf" srcId="{A414F0C5-DD5C-4066-95F0-4F7FA91A38E9}" destId="{E8196252-B420-43E8-9828-3124379EC670}" srcOrd="0" destOrd="0" presId="urn:microsoft.com/office/officeart/2005/8/layout/list1"/>
    <dgm:cxn modelId="{5D0C0EB9-D574-4C48-B701-F470C2069151}" type="presParOf" srcId="{A414F0C5-DD5C-4066-95F0-4F7FA91A38E9}" destId="{4981C8DB-4C1C-4358-8500-B5F48EC7587F}" srcOrd="1" destOrd="0" presId="urn:microsoft.com/office/officeart/2005/8/layout/list1"/>
    <dgm:cxn modelId="{AFB4FD8D-1F7B-422F-9951-781AB30BCE32}" type="presParOf" srcId="{AFE17CD3-89E7-438D-9FE0-89070C29B761}" destId="{3E27C463-2134-4CE2-81B9-CBA843123559}" srcOrd="1" destOrd="0" presId="urn:microsoft.com/office/officeart/2005/8/layout/list1"/>
    <dgm:cxn modelId="{DED122E1-FB1C-42F1-A0E4-2A74721DD953}" type="presParOf" srcId="{AFE17CD3-89E7-438D-9FE0-89070C29B761}" destId="{2D8D9B7F-F6B7-4DC9-82B7-BA53D1BBE431}" srcOrd="2" destOrd="0" presId="urn:microsoft.com/office/officeart/2005/8/layout/list1"/>
    <dgm:cxn modelId="{B5827158-6C83-464D-8011-9BB712339E70}" type="presParOf" srcId="{AFE17CD3-89E7-438D-9FE0-89070C29B761}" destId="{E1928073-0EDE-46F4-95EC-15E5C6208B1E}" srcOrd="3" destOrd="0" presId="urn:microsoft.com/office/officeart/2005/8/layout/list1"/>
    <dgm:cxn modelId="{D1EB5EC8-A1A8-48A3-BDE0-21BC67C5B3EA}" type="presParOf" srcId="{AFE17CD3-89E7-438D-9FE0-89070C29B761}" destId="{AD8B9457-143E-4330-8237-DAC195152381}" srcOrd="4" destOrd="0" presId="urn:microsoft.com/office/officeart/2005/8/layout/list1"/>
    <dgm:cxn modelId="{5D8DA2A8-44A7-4744-8623-1DBFB294BAF8}" type="presParOf" srcId="{AD8B9457-143E-4330-8237-DAC195152381}" destId="{74F2F1D2-70EE-4570-9EB7-FDCA9A07234C}" srcOrd="0" destOrd="0" presId="urn:microsoft.com/office/officeart/2005/8/layout/list1"/>
    <dgm:cxn modelId="{F3DAEE71-AC54-4555-B128-A80F5B783E3C}" type="presParOf" srcId="{AD8B9457-143E-4330-8237-DAC195152381}" destId="{0A3F990C-CC27-4C2E-8773-6EC1427BF3C7}" srcOrd="1" destOrd="0" presId="urn:microsoft.com/office/officeart/2005/8/layout/list1"/>
    <dgm:cxn modelId="{803BAAA1-871A-4442-A649-EDDDA267A5BE}" type="presParOf" srcId="{AFE17CD3-89E7-438D-9FE0-89070C29B761}" destId="{2C6004EA-D810-466A-8339-9B7C842D2C73}" srcOrd="5" destOrd="0" presId="urn:microsoft.com/office/officeart/2005/8/layout/list1"/>
    <dgm:cxn modelId="{A552973B-B23D-411C-B67C-A59889858D8F}" type="presParOf" srcId="{AFE17CD3-89E7-438D-9FE0-89070C29B761}" destId="{507187C2-E31E-42BA-9E4A-F0C436947ED1}" srcOrd="6" destOrd="0" presId="urn:microsoft.com/office/officeart/2005/8/layout/list1"/>
    <dgm:cxn modelId="{491153A6-BB48-460F-9031-B9DBF0E49C76}" type="presParOf" srcId="{AFE17CD3-89E7-438D-9FE0-89070C29B761}" destId="{664C7DC4-31BD-405E-88C4-06B674E88CBA}" srcOrd="7" destOrd="0" presId="urn:microsoft.com/office/officeart/2005/8/layout/list1"/>
    <dgm:cxn modelId="{DEEB42CF-04F5-4FEE-BDE4-E70BA35758D7}" type="presParOf" srcId="{AFE17CD3-89E7-438D-9FE0-89070C29B761}" destId="{52E95BF8-B6B9-4E21-8294-434A245A2965}" srcOrd="8" destOrd="0" presId="urn:microsoft.com/office/officeart/2005/8/layout/list1"/>
    <dgm:cxn modelId="{C5DBC52F-CE35-4624-922F-18961480ABAC}" type="presParOf" srcId="{52E95BF8-B6B9-4E21-8294-434A245A2965}" destId="{67D96E31-69C4-44F9-AAA6-6D4114640D9F}" srcOrd="0" destOrd="0" presId="urn:microsoft.com/office/officeart/2005/8/layout/list1"/>
    <dgm:cxn modelId="{556D206A-1BBB-4901-927B-59E9FBC86877}" type="presParOf" srcId="{52E95BF8-B6B9-4E21-8294-434A245A2965}" destId="{45186DC0-E01C-49BC-979F-F37A4A4E2488}" srcOrd="1" destOrd="0" presId="urn:microsoft.com/office/officeart/2005/8/layout/list1"/>
    <dgm:cxn modelId="{5F11B3C9-2C3E-4660-A28C-074C5E4B7A49}" type="presParOf" srcId="{AFE17CD3-89E7-438D-9FE0-89070C29B761}" destId="{BBD03EC6-1DA2-4128-BC41-7056DDF393FE}" srcOrd="9" destOrd="0" presId="urn:microsoft.com/office/officeart/2005/8/layout/list1"/>
    <dgm:cxn modelId="{16AD6BB0-E23C-4CAB-9E71-E195C24A6585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47.967.775,00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2025.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35.223.901,00 eura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2026.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en-US" sz="2000" b="1" dirty="0">
              <a:solidFill>
                <a:schemeClr val="tx2">
                  <a:lumMod val="75000"/>
                </a:schemeClr>
              </a:solidFill>
            </a:rPr>
            <a:t>2</a:t>
          </a:r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8.629.416,00 eura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  <dgm:t>
        <a:bodyPr/>
        <a:lstStyle/>
        <a:p>
          <a:endParaRPr lang="hr-HR"/>
        </a:p>
      </dgm:t>
    </dgm:pt>
    <dgm:pt modelId="{C9602C84-F0EE-4D07-BF0F-946FCBF767F4}" type="pres">
      <dgm:prSet presAssocID="{232A567F-04B6-4416-A29E-E0DAAE320021}" presName="entireBox" presStyleLbl="node1" presStyleIdx="0" presStyleCnt="3"/>
      <dgm:spPr/>
      <dgm:t>
        <a:bodyPr/>
        <a:lstStyle/>
        <a:p>
          <a:endParaRPr lang="hr-HR"/>
        </a:p>
      </dgm:t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 custLinFactNeighborX="245" custLinFactNeighborY="-7426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  <dgm:t>
        <a:bodyPr/>
        <a:lstStyle/>
        <a:p>
          <a:endParaRPr lang="hr-HR"/>
        </a:p>
      </dgm:t>
    </dgm:pt>
    <dgm:pt modelId="{3F90D2B3-D5D2-48AF-9013-DDA23FA4EEA3}" type="pres">
      <dgm:prSet presAssocID="{1F1D8239-A27E-488F-993A-FCF6DE437581}" presName="arrow" presStyleLbl="node1" presStyleIdx="1" presStyleCnt="3"/>
      <dgm:spPr/>
      <dgm:t>
        <a:bodyPr/>
        <a:lstStyle/>
        <a:p>
          <a:endParaRPr lang="hr-HR"/>
        </a:p>
      </dgm:t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  <dgm:t>
        <a:bodyPr/>
        <a:lstStyle/>
        <a:p>
          <a:endParaRPr lang="hr-HR"/>
        </a:p>
      </dgm:t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  <dgm:t>
        <a:bodyPr/>
        <a:lstStyle/>
        <a:p>
          <a:endParaRPr lang="hr-HR"/>
        </a:p>
      </dgm:t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 custLinFactNeighborX="45423" custLinFactNeighborY="6841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F4C662EE-ED89-432F-8E87-E212823B7063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E45BEA82-215D-4486-9D45-EE36A659364E}" type="presOf" srcId="{FCA35078-B7D1-41AE-8308-56294D2C6293}" destId="{98FF8CC7-AE5E-42D1-9C81-CD1D23024AF6}" srcOrd="0" destOrd="0" presId="urn:microsoft.com/office/officeart/2005/8/layout/process4"/>
    <dgm:cxn modelId="{BDE95F5A-3F7E-436D-81C4-550FA41E82D2}" type="presOf" srcId="{1F1D8239-A27E-488F-993A-FCF6DE437581}" destId="{3F90D2B3-D5D2-48AF-9013-DDA23FA4EEA3}" srcOrd="1" destOrd="0" presId="urn:microsoft.com/office/officeart/2005/8/layout/process4"/>
    <dgm:cxn modelId="{2187DB2A-8DE8-4263-B90B-20D0105C6B29}" type="presOf" srcId="{1F1D8239-A27E-488F-993A-FCF6DE437581}" destId="{BF221DC8-5BA4-4B09-AE6D-ED9E33205BDE}" srcOrd="0" destOrd="0" presId="urn:microsoft.com/office/officeart/2005/8/layout/process4"/>
    <dgm:cxn modelId="{269F9F86-5DEC-496F-9657-620755E29A21}" type="presOf" srcId="{541DBCBF-049F-4193-A469-E64A25B998AD}" destId="{C0592647-F43B-4F97-9459-C51FD38FECFF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E220DBF9-D737-47AC-8989-273BDD67E4CC}" type="presOf" srcId="{9B8FD947-5909-462C-8C59-3C5E57F6932F}" destId="{A25C7A86-7993-4127-B1E4-E07518E588BA}" srcOrd="0" destOrd="0" presId="urn:microsoft.com/office/officeart/2005/8/layout/process4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40784065-477A-4787-80EB-E1B20CB20E58}" type="presOf" srcId="{232A567F-04B6-4416-A29E-E0DAAE320021}" destId="{CE43CAE6-7D7C-4C21-9C6E-640373FEAF18}" srcOrd="0" destOrd="0" presId="urn:microsoft.com/office/officeart/2005/8/layout/process4"/>
    <dgm:cxn modelId="{0A4989DB-E693-4833-AB62-0CB1C43318C4}" type="presOf" srcId="{04444011-23E9-425C-9481-AF1AC77B8543}" destId="{78B5DC7C-F5D5-47BC-85DF-8C8A624444AF}" srcOrd="1" destOrd="0" presId="urn:microsoft.com/office/officeart/2005/8/layout/process4"/>
    <dgm:cxn modelId="{757CEBFE-5CB1-4DA3-9969-33D10D83A494}" type="presOf" srcId="{04444011-23E9-425C-9481-AF1AC77B8543}" destId="{B267DC42-6CA6-4D04-A3FB-C867C8B5913B}" srcOrd="0" destOrd="0" presId="urn:microsoft.com/office/officeart/2005/8/layout/process4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4DBFE27C-C789-4D61-9985-EE29D9E31C0B}" type="presOf" srcId="{7FA38D7F-EFDE-4EBD-87DF-254D531562FF}" destId="{FD6BBD5F-4D00-4D8D-A134-A43221E3DEA5}" srcOrd="0" destOrd="0" presId="urn:microsoft.com/office/officeart/2005/8/layout/process4"/>
    <dgm:cxn modelId="{83BE4327-DB74-40FC-AD07-65A5E8DD5814}" type="presParOf" srcId="{A25C7A86-7993-4127-B1E4-E07518E588BA}" destId="{DD7A56F5-5E0C-414D-AF2C-FB86E60EA96C}" srcOrd="0" destOrd="0" presId="urn:microsoft.com/office/officeart/2005/8/layout/process4"/>
    <dgm:cxn modelId="{36A56079-6530-4894-B2C0-AD7188D2E7C8}" type="presParOf" srcId="{DD7A56F5-5E0C-414D-AF2C-FB86E60EA96C}" destId="{CE43CAE6-7D7C-4C21-9C6E-640373FEAF18}" srcOrd="0" destOrd="0" presId="urn:microsoft.com/office/officeart/2005/8/layout/process4"/>
    <dgm:cxn modelId="{3DA287DC-F4D1-4498-8224-75B76B4FCE3D}" type="presParOf" srcId="{DD7A56F5-5E0C-414D-AF2C-FB86E60EA96C}" destId="{C9602C84-F0EE-4D07-BF0F-946FCBF767F4}" srcOrd="1" destOrd="0" presId="urn:microsoft.com/office/officeart/2005/8/layout/process4"/>
    <dgm:cxn modelId="{312F52F9-D2CE-4E51-9BA7-F6F8E01C279D}" type="presParOf" srcId="{DD7A56F5-5E0C-414D-AF2C-FB86E60EA96C}" destId="{12985AEB-3E80-4371-9B76-F8EE8D13C1FA}" srcOrd="2" destOrd="0" presId="urn:microsoft.com/office/officeart/2005/8/layout/process4"/>
    <dgm:cxn modelId="{08148859-64E2-49A1-8002-65A9F6462CC3}" type="presParOf" srcId="{12985AEB-3E80-4371-9B76-F8EE8D13C1FA}" destId="{C0592647-F43B-4F97-9459-C51FD38FECFF}" srcOrd="0" destOrd="0" presId="urn:microsoft.com/office/officeart/2005/8/layout/process4"/>
    <dgm:cxn modelId="{9CD39B0F-0273-4E40-92A5-676F0CC6D2E7}" type="presParOf" srcId="{A25C7A86-7993-4127-B1E4-E07518E588BA}" destId="{D4A5524E-B82A-4E64-9EB0-48CEFE8DB947}" srcOrd="1" destOrd="0" presId="urn:microsoft.com/office/officeart/2005/8/layout/process4"/>
    <dgm:cxn modelId="{3924209F-C76C-4071-8ADA-800474F2333D}" type="presParOf" srcId="{A25C7A86-7993-4127-B1E4-E07518E588BA}" destId="{70ECF647-3911-4C42-97FC-C2A6913EA2C3}" srcOrd="2" destOrd="0" presId="urn:microsoft.com/office/officeart/2005/8/layout/process4"/>
    <dgm:cxn modelId="{1888B11F-EF3A-45CF-89A3-1F755C2F7FEF}" type="presParOf" srcId="{70ECF647-3911-4C42-97FC-C2A6913EA2C3}" destId="{BF221DC8-5BA4-4B09-AE6D-ED9E33205BDE}" srcOrd="0" destOrd="0" presId="urn:microsoft.com/office/officeart/2005/8/layout/process4"/>
    <dgm:cxn modelId="{C62C630F-2F39-4E70-9301-12B043A8165A}" type="presParOf" srcId="{70ECF647-3911-4C42-97FC-C2A6913EA2C3}" destId="{3F90D2B3-D5D2-48AF-9013-DDA23FA4EEA3}" srcOrd="1" destOrd="0" presId="urn:microsoft.com/office/officeart/2005/8/layout/process4"/>
    <dgm:cxn modelId="{B78BA03A-60A5-475A-9FFC-D71ED1E10377}" type="presParOf" srcId="{70ECF647-3911-4C42-97FC-C2A6913EA2C3}" destId="{16C05910-2AC7-4266-910D-498A3C796382}" srcOrd="2" destOrd="0" presId="urn:microsoft.com/office/officeart/2005/8/layout/process4"/>
    <dgm:cxn modelId="{8889ADC5-DA96-45BD-A589-1B0A55736351}" type="presParOf" srcId="{16C05910-2AC7-4266-910D-498A3C796382}" destId="{FD6BBD5F-4D00-4D8D-A134-A43221E3DEA5}" srcOrd="0" destOrd="0" presId="urn:microsoft.com/office/officeart/2005/8/layout/process4"/>
    <dgm:cxn modelId="{3BAEECFF-828E-40A9-A60C-8089D1110810}" type="presParOf" srcId="{A25C7A86-7993-4127-B1E4-E07518E588BA}" destId="{7A3ADB0B-B2DF-4C9B-A67C-26FA22CA4A39}" srcOrd="3" destOrd="0" presId="urn:microsoft.com/office/officeart/2005/8/layout/process4"/>
    <dgm:cxn modelId="{E9717C31-F5C7-4917-A9CC-1C05F04BE477}" type="presParOf" srcId="{A25C7A86-7993-4127-B1E4-E07518E588BA}" destId="{963FF646-2C7A-4AA7-BACC-B0EE8BFAB0B4}" srcOrd="4" destOrd="0" presId="urn:microsoft.com/office/officeart/2005/8/layout/process4"/>
    <dgm:cxn modelId="{2BFA701E-4945-4424-93D4-C05333CA9E56}" type="presParOf" srcId="{963FF646-2C7A-4AA7-BACC-B0EE8BFAB0B4}" destId="{B267DC42-6CA6-4D04-A3FB-C867C8B5913B}" srcOrd="0" destOrd="0" presId="urn:microsoft.com/office/officeart/2005/8/layout/process4"/>
    <dgm:cxn modelId="{9D88C871-ED33-4F88-BAD3-FE4F499CEEBF}" type="presParOf" srcId="{963FF646-2C7A-4AA7-BACC-B0EE8BFAB0B4}" destId="{78B5DC7C-F5D5-47BC-85DF-8C8A624444AF}" srcOrd="1" destOrd="0" presId="urn:microsoft.com/office/officeart/2005/8/layout/process4"/>
    <dgm:cxn modelId="{02F44D7B-92F0-4EF9-BD4C-E59D4608006E}" type="presParOf" srcId="{963FF646-2C7A-4AA7-BACC-B0EE8BFAB0B4}" destId="{78E80564-152F-404D-B7B5-38FB07E022D8}" srcOrd="2" destOrd="0" presId="urn:microsoft.com/office/officeart/2005/8/layout/process4"/>
    <dgm:cxn modelId="{4B0863F7-1062-4791-B3AF-A5007BB62AAF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954B905-DF12-44A7-97FF-FEADA0BAC1C6}" type="doc">
      <dgm:prSet loTypeId="urn:microsoft.com/office/officeart/2005/8/layout/list1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1DB8DC99-D35A-4223-BD85-F68ED6C62FF2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rgbClr val="002060"/>
              </a:solidFill>
            </a:rPr>
            <a:t>Prihodi i primici </a:t>
          </a:r>
          <a:r>
            <a:rPr lang="hr-HR" sz="1400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>
              <a:solidFill>
                <a:srgbClr val="002060"/>
              </a:solidFill>
            </a:rPr>
            <a:t> 45.218.552,00 eura</a:t>
          </a:r>
        </a:p>
      </dgm:t>
    </dgm:pt>
    <dgm:pt modelId="{3F7356BB-86DE-4D3A-A420-E7E4E9C92C69}" type="parTrans" cxnId="{EE1C0876-9766-4879-968C-DD25EAC2E36F}">
      <dgm:prSet/>
      <dgm:spPr/>
      <dgm:t>
        <a:bodyPr/>
        <a:lstStyle/>
        <a:p>
          <a:endParaRPr lang="hr-HR"/>
        </a:p>
      </dgm:t>
    </dgm:pt>
    <dgm:pt modelId="{74A7E9DE-96A0-4811-8EBA-D02691DF4983}" type="sibTrans" cxnId="{EE1C0876-9766-4879-968C-DD25EAC2E36F}">
      <dgm:prSet/>
      <dgm:spPr/>
      <dgm:t>
        <a:bodyPr/>
        <a:lstStyle/>
        <a:p>
          <a:endParaRPr lang="hr-HR"/>
        </a:p>
      </dgm:t>
    </dgm:pt>
    <dgm:pt modelId="{6F61644F-3D98-4B0F-ADCC-D6478A21C2F0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rgbClr val="002060"/>
              </a:solidFill>
            </a:rPr>
            <a:t>Manjak prihoda iz prethodne godine </a:t>
          </a:r>
          <a:r>
            <a:rPr lang="hr-HR" sz="1400" b="1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dirty="0">
              <a:solidFill>
                <a:srgbClr val="002060"/>
              </a:solidFill>
            </a:rPr>
            <a:t> 722.677,00 eura</a:t>
          </a:r>
        </a:p>
      </dgm:t>
    </dgm:pt>
    <dgm:pt modelId="{521D4A9A-F822-499A-99A7-3DF6FB4AF6D9}" type="parTrans" cxnId="{1031D352-7D1E-4039-B468-9E45DC4DABB3}">
      <dgm:prSet/>
      <dgm:spPr/>
      <dgm:t>
        <a:bodyPr/>
        <a:lstStyle/>
        <a:p>
          <a:endParaRPr lang="hr-HR"/>
        </a:p>
      </dgm:t>
    </dgm:pt>
    <dgm:pt modelId="{FEED7CBD-8AA1-44AA-95FF-24F0F476B6CE}" type="sibTrans" cxnId="{1031D352-7D1E-4039-B468-9E45DC4DABB3}">
      <dgm:prSet/>
      <dgm:spPr/>
      <dgm:t>
        <a:bodyPr/>
        <a:lstStyle/>
        <a:p>
          <a:endParaRPr lang="hr-HR"/>
        </a:p>
      </dgm:t>
    </dgm:pt>
    <dgm:pt modelId="{E3160682-CCB9-4AF6-880E-2F87ECC66255}">
      <dgm:prSet phldrT="[Tekst]"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r>
            <a:rPr lang="hr-HR" sz="1400" b="1" dirty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dirty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44.495.875,00 eura</a:t>
          </a:r>
          <a:endParaRPr lang="hr-HR" sz="1400" b="1" dirty="0">
            <a:solidFill>
              <a:schemeClr val="tx2">
                <a:lumMod val="75000"/>
              </a:schemeClr>
            </a:solidFill>
            <a:latin typeface="+mn-lt"/>
          </a:endParaRPr>
        </a:p>
      </dgm:t>
    </dgm:pt>
    <dgm:pt modelId="{1090C4C3-3CC2-4D88-80CE-12BBD8EF511A}" type="parTrans" cxnId="{23BA60C3-43D9-4382-98CD-B761217A7C89}">
      <dgm:prSet/>
      <dgm:spPr/>
      <dgm:t>
        <a:bodyPr/>
        <a:lstStyle/>
        <a:p>
          <a:endParaRPr lang="hr-HR"/>
        </a:p>
      </dgm:t>
    </dgm:pt>
    <dgm:pt modelId="{9932B054-E083-4BB4-A81D-7F73A35B037A}" type="sibTrans" cxnId="{23BA60C3-43D9-4382-98CD-B761217A7C89}">
      <dgm:prSet/>
      <dgm:spPr/>
      <dgm:t>
        <a:bodyPr/>
        <a:lstStyle/>
        <a:p>
          <a:endParaRPr lang="hr-HR"/>
        </a:p>
      </dgm:t>
    </dgm:pt>
    <dgm:pt modelId="{AFE17CD3-89E7-438D-9FE0-89070C29B761}" type="pres">
      <dgm:prSet presAssocID="{D954B905-DF12-44A7-97FF-FEADA0BAC1C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A414F0C5-DD5C-4066-95F0-4F7FA91A38E9}" type="pres">
      <dgm:prSet presAssocID="{1DB8DC99-D35A-4223-BD85-F68ED6C62FF2}" presName="parentLin" presStyleCnt="0"/>
      <dgm:spPr/>
    </dgm:pt>
    <dgm:pt modelId="{E8196252-B420-43E8-9828-3124379EC670}" type="pres">
      <dgm:prSet presAssocID="{1DB8DC99-D35A-4223-BD85-F68ED6C62FF2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4981C8DB-4C1C-4358-8500-B5F48EC7587F}" type="pres">
      <dgm:prSet presAssocID="{1DB8DC99-D35A-4223-BD85-F68ED6C62FF2}" presName="parentText" presStyleLbl="node1" presStyleIdx="0" presStyleCnt="3" custScaleX="142857" custScaleY="22486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3E27C463-2134-4CE2-81B9-CBA843123559}" type="pres">
      <dgm:prSet presAssocID="{1DB8DC99-D35A-4223-BD85-F68ED6C62FF2}" presName="negativeSpace" presStyleCnt="0"/>
      <dgm:spPr/>
    </dgm:pt>
    <dgm:pt modelId="{2D8D9B7F-F6B7-4DC9-82B7-BA53D1BBE431}" type="pres">
      <dgm:prSet presAssocID="{1DB8DC99-D35A-4223-BD85-F68ED6C62FF2}" presName="childText" presStyleLbl="conFgAcc1" presStyleIdx="0" presStyleCnt="3" custLinFactNeighborX="121" custLinFactNeighborY="5599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E1928073-0EDE-46F4-95EC-15E5C6208B1E}" type="pres">
      <dgm:prSet presAssocID="{74A7E9DE-96A0-4811-8EBA-D02691DF4983}" presName="spaceBetweenRectangles" presStyleCnt="0"/>
      <dgm:spPr/>
    </dgm:pt>
    <dgm:pt modelId="{AD8B9457-143E-4330-8237-DAC195152381}" type="pres">
      <dgm:prSet presAssocID="{6F61644F-3D98-4B0F-ADCC-D6478A21C2F0}" presName="parentLin" presStyleCnt="0"/>
      <dgm:spPr/>
    </dgm:pt>
    <dgm:pt modelId="{74F2F1D2-70EE-4570-9EB7-FDCA9A07234C}" type="pres">
      <dgm:prSet presAssocID="{6F61644F-3D98-4B0F-ADCC-D6478A21C2F0}" presName="parentLeftMargin" presStyleLbl="node1" presStyleIdx="0" presStyleCnt="3"/>
      <dgm:spPr/>
      <dgm:t>
        <a:bodyPr/>
        <a:lstStyle/>
        <a:p>
          <a:endParaRPr lang="hr-HR"/>
        </a:p>
      </dgm:t>
    </dgm:pt>
    <dgm:pt modelId="{0A3F990C-CC27-4C2E-8773-6EC1427BF3C7}" type="pres">
      <dgm:prSet presAssocID="{6F61644F-3D98-4B0F-ADCC-D6478A21C2F0}" presName="parentText" presStyleLbl="node1" presStyleIdx="1" presStyleCnt="3" custScaleX="142857" custScaleY="21026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2C6004EA-D810-466A-8339-9B7C842D2C73}" type="pres">
      <dgm:prSet presAssocID="{6F61644F-3D98-4B0F-ADCC-D6478A21C2F0}" presName="negativeSpace" presStyleCnt="0"/>
      <dgm:spPr/>
    </dgm:pt>
    <dgm:pt modelId="{507187C2-E31E-42BA-9E4A-F0C436947ED1}" type="pres">
      <dgm:prSet presAssocID="{6F61644F-3D98-4B0F-ADCC-D6478A21C2F0}" presName="childText" presStyleLbl="conFgAcc1" presStyleIdx="1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  <dgm:pt modelId="{664C7DC4-31BD-405E-88C4-06B674E88CBA}" type="pres">
      <dgm:prSet presAssocID="{FEED7CBD-8AA1-44AA-95FF-24F0F476B6CE}" presName="spaceBetweenRectangles" presStyleCnt="0"/>
      <dgm:spPr/>
    </dgm:pt>
    <dgm:pt modelId="{52E95BF8-B6B9-4E21-8294-434A245A2965}" type="pres">
      <dgm:prSet presAssocID="{E3160682-CCB9-4AF6-880E-2F87ECC66255}" presName="parentLin" presStyleCnt="0"/>
      <dgm:spPr/>
    </dgm:pt>
    <dgm:pt modelId="{67D96E31-69C4-44F9-AAA6-6D4114640D9F}" type="pres">
      <dgm:prSet presAssocID="{E3160682-CCB9-4AF6-880E-2F87ECC66255}" presName="parentLeftMargin" presStyleLbl="node1" presStyleIdx="1" presStyleCnt="3"/>
      <dgm:spPr/>
      <dgm:t>
        <a:bodyPr/>
        <a:lstStyle/>
        <a:p>
          <a:endParaRPr lang="hr-HR"/>
        </a:p>
      </dgm:t>
    </dgm:pt>
    <dgm:pt modelId="{45186DC0-E01C-49BC-979F-F37A4A4E2488}" type="pres">
      <dgm:prSet presAssocID="{E3160682-CCB9-4AF6-880E-2F87ECC66255}" presName="parentText" presStyleLbl="node1" presStyleIdx="2" presStyleCnt="3" custScaleX="142857" custScaleY="21267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D03EC6-1DA2-4128-BC41-7056DDF393FE}" type="pres">
      <dgm:prSet presAssocID="{E3160682-CCB9-4AF6-880E-2F87ECC66255}" presName="negativeSpace" presStyleCnt="0"/>
      <dgm:spPr/>
    </dgm:pt>
    <dgm:pt modelId="{D69C3A2C-23A7-4093-9185-2F5E434868C1}" type="pres">
      <dgm:prSet presAssocID="{E3160682-CCB9-4AF6-880E-2F87ECC66255}" presName="childText" presStyleLbl="conFgAcc1" presStyleIdx="2" presStyleCnt="3">
        <dgm:presLayoutVars>
          <dgm:bulletEnabled val="1"/>
        </dgm:presLayoutVars>
      </dgm:prSet>
      <dgm:spPr>
        <a:ln>
          <a:solidFill>
            <a:schemeClr val="bg1"/>
          </a:solidFill>
        </a:ln>
      </dgm:spPr>
    </dgm:pt>
  </dgm:ptLst>
  <dgm:cxnLst>
    <dgm:cxn modelId="{515DB957-3DCB-4FDA-9F73-27307654FE33}" type="presOf" srcId="{6F61644F-3D98-4B0F-ADCC-D6478A21C2F0}" destId="{74F2F1D2-70EE-4570-9EB7-FDCA9A07234C}" srcOrd="0" destOrd="0" presId="urn:microsoft.com/office/officeart/2005/8/layout/list1"/>
    <dgm:cxn modelId="{8F10C036-CD85-4049-9B2D-112BB42DFE5A}" type="presOf" srcId="{6F61644F-3D98-4B0F-ADCC-D6478A21C2F0}" destId="{0A3F990C-CC27-4C2E-8773-6EC1427BF3C7}" srcOrd="1" destOrd="0" presId="urn:microsoft.com/office/officeart/2005/8/layout/list1"/>
    <dgm:cxn modelId="{0D3B12E0-E789-4413-B686-B0181FC38232}" type="presOf" srcId="{D954B905-DF12-44A7-97FF-FEADA0BAC1C6}" destId="{AFE17CD3-89E7-438D-9FE0-89070C29B761}" srcOrd="0" destOrd="0" presId="urn:microsoft.com/office/officeart/2005/8/layout/list1"/>
    <dgm:cxn modelId="{DE69E1C1-EA9D-4043-A498-E13B3B7F2E64}" type="presOf" srcId="{E3160682-CCB9-4AF6-880E-2F87ECC66255}" destId="{45186DC0-E01C-49BC-979F-F37A4A4E2488}" srcOrd="1" destOrd="0" presId="urn:microsoft.com/office/officeart/2005/8/layout/list1"/>
    <dgm:cxn modelId="{B782D439-8F7E-449B-9419-08592928AB6D}" type="presOf" srcId="{E3160682-CCB9-4AF6-880E-2F87ECC66255}" destId="{67D96E31-69C4-44F9-AAA6-6D4114640D9F}" srcOrd="0" destOrd="0" presId="urn:microsoft.com/office/officeart/2005/8/layout/list1"/>
    <dgm:cxn modelId="{1031D352-7D1E-4039-B468-9E45DC4DABB3}" srcId="{D954B905-DF12-44A7-97FF-FEADA0BAC1C6}" destId="{6F61644F-3D98-4B0F-ADCC-D6478A21C2F0}" srcOrd="1" destOrd="0" parTransId="{521D4A9A-F822-499A-99A7-3DF6FB4AF6D9}" sibTransId="{FEED7CBD-8AA1-44AA-95FF-24F0F476B6CE}"/>
    <dgm:cxn modelId="{DC0D948E-B8FA-46B9-9618-45328AEBDDF8}" type="presOf" srcId="{1DB8DC99-D35A-4223-BD85-F68ED6C62FF2}" destId="{4981C8DB-4C1C-4358-8500-B5F48EC7587F}" srcOrd="1" destOrd="0" presId="urn:microsoft.com/office/officeart/2005/8/layout/list1"/>
    <dgm:cxn modelId="{EE1C0876-9766-4879-968C-DD25EAC2E36F}" srcId="{D954B905-DF12-44A7-97FF-FEADA0BAC1C6}" destId="{1DB8DC99-D35A-4223-BD85-F68ED6C62FF2}" srcOrd="0" destOrd="0" parTransId="{3F7356BB-86DE-4D3A-A420-E7E4E9C92C69}" sibTransId="{74A7E9DE-96A0-4811-8EBA-D02691DF4983}"/>
    <dgm:cxn modelId="{A44317B4-9456-4B51-9A19-A62380CE43B4}" type="presOf" srcId="{1DB8DC99-D35A-4223-BD85-F68ED6C62FF2}" destId="{E8196252-B420-43E8-9828-3124379EC670}" srcOrd="0" destOrd="0" presId="urn:microsoft.com/office/officeart/2005/8/layout/list1"/>
    <dgm:cxn modelId="{23BA60C3-43D9-4382-98CD-B761217A7C89}" srcId="{D954B905-DF12-44A7-97FF-FEADA0BAC1C6}" destId="{E3160682-CCB9-4AF6-880E-2F87ECC66255}" srcOrd="2" destOrd="0" parTransId="{1090C4C3-3CC2-4D88-80CE-12BBD8EF511A}" sibTransId="{9932B054-E083-4BB4-A81D-7F73A35B037A}"/>
    <dgm:cxn modelId="{E7BF2B6E-4F2E-4132-BD96-467ECD6173F3}" type="presParOf" srcId="{AFE17CD3-89E7-438D-9FE0-89070C29B761}" destId="{A414F0C5-DD5C-4066-95F0-4F7FA91A38E9}" srcOrd="0" destOrd="0" presId="urn:microsoft.com/office/officeart/2005/8/layout/list1"/>
    <dgm:cxn modelId="{E4AEF4A6-4300-4989-A0FF-D8D53638D1E5}" type="presParOf" srcId="{A414F0C5-DD5C-4066-95F0-4F7FA91A38E9}" destId="{E8196252-B420-43E8-9828-3124379EC670}" srcOrd="0" destOrd="0" presId="urn:microsoft.com/office/officeart/2005/8/layout/list1"/>
    <dgm:cxn modelId="{41C299FF-E7FB-41C1-AAF9-7A90FFD0AE38}" type="presParOf" srcId="{A414F0C5-DD5C-4066-95F0-4F7FA91A38E9}" destId="{4981C8DB-4C1C-4358-8500-B5F48EC7587F}" srcOrd="1" destOrd="0" presId="urn:microsoft.com/office/officeart/2005/8/layout/list1"/>
    <dgm:cxn modelId="{2F9D7869-1751-4B5B-A8D8-C4F3FD71D5C7}" type="presParOf" srcId="{AFE17CD3-89E7-438D-9FE0-89070C29B761}" destId="{3E27C463-2134-4CE2-81B9-CBA843123559}" srcOrd="1" destOrd="0" presId="urn:microsoft.com/office/officeart/2005/8/layout/list1"/>
    <dgm:cxn modelId="{04255814-655A-4AE5-A133-AD7A7787553A}" type="presParOf" srcId="{AFE17CD3-89E7-438D-9FE0-89070C29B761}" destId="{2D8D9B7F-F6B7-4DC9-82B7-BA53D1BBE431}" srcOrd="2" destOrd="0" presId="urn:microsoft.com/office/officeart/2005/8/layout/list1"/>
    <dgm:cxn modelId="{5BF9C5A7-2A22-4FDD-8B99-427217C34A8F}" type="presParOf" srcId="{AFE17CD3-89E7-438D-9FE0-89070C29B761}" destId="{E1928073-0EDE-46F4-95EC-15E5C6208B1E}" srcOrd="3" destOrd="0" presId="urn:microsoft.com/office/officeart/2005/8/layout/list1"/>
    <dgm:cxn modelId="{6BC9A270-A660-425F-B72B-C7030A1F00FA}" type="presParOf" srcId="{AFE17CD3-89E7-438D-9FE0-89070C29B761}" destId="{AD8B9457-143E-4330-8237-DAC195152381}" srcOrd="4" destOrd="0" presId="urn:microsoft.com/office/officeart/2005/8/layout/list1"/>
    <dgm:cxn modelId="{6029BB71-B4A9-4FBD-987E-3098EAAFB33C}" type="presParOf" srcId="{AD8B9457-143E-4330-8237-DAC195152381}" destId="{74F2F1D2-70EE-4570-9EB7-FDCA9A07234C}" srcOrd="0" destOrd="0" presId="urn:microsoft.com/office/officeart/2005/8/layout/list1"/>
    <dgm:cxn modelId="{81AA68CC-8226-4CBB-88DD-2C57DDA7C2DC}" type="presParOf" srcId="{AD8B9457-143E-4330-8237-DAC195152381}" destId="{0A3F990C-CC27-4C2E-8773-6EC1427BF3C7}" srcOrd="1" destOrd="0" presId="urn:microsoft.com/office/officeart/2005/8/layout/list1"/>
    <dgm:cxn modelId="{E519FECB-4049-43F9-8798-B1554D163AA7}" type="presParOf" srcId="{AFE17CD3-89E7-438D-9FE0-89070C29B761}" destId="{2C6004EA-D810-466A-8339-9B7C842D2C73}" srcOrd="5" destOrd="0" presId="urn:microsoft.com/office/officeart/2005/8/layout/list1"/>
    <dgm:cxn modelId="{2DF00E90-4E50-4BE6-A9D3-9F93F26278C8}" type="presParOf" srcId="{AFE17CD3-89E7-438D-9FE0-89070C29B761}" destId="{507187C2-E31E-42BA-9E4A-F0C436947ED1}" srcOrd="6" destOrd="0" presId="urn:microsoft.com/office/officeart/2005/8/layout/list1"/>
    <dgm:cxn modelId="{142B4809-C8BD-4547-81A1-3D06B20A0706}" type="presParOf" srcId="{AFE17CD3-89E7-438D-9FE0-89070C29B761}" destId="{664C7DC4-31BD-405E-88C4-06B674E88CBA}" srcOrd="7" destOrd="0" presId="urn:microsoft.com/office/officeart/2005/8/layout/list1"/>
    <dgm:cxn modelId="{65A464B0-CB5E-45D3-ACDC-8D4D918D7E9F}" type="presParOf" srcId="{AFE17CD3-89E7-438D-9FE0-89070C29B761}" destId="{52E95BF8-B6B9-4E21-8294-434A245A2965}" srcOrd="8" destOrd="0" presId="urn:microsoft.com/office/officeart/2005/8/layout/list1"/>
    <dgm:cxn modelId="{405B70B0-0964-4994-8EDE-D3ECC7F0E62C}" type="presParOf" srcId="{52E95BF8-B6B9-4E21-8294-434A245A2965}" destId="{67D96E31-69C4-44F9-AAA6-6D4114640D9F}" srcOrd="0" destOrd="0" presId="urn:microsoft.com/office/officeart/2005/8/layout/list1"/>
    <dgm:cxn modelId="{312E1345-BFA8-4718-92E3-5049939B9436}" type="presParOf" srcId="{52E95BF8-B6B9-4E21-8294-434A245A2965}" destId="{45186DC0-E01C-49BC-979F-F37A4A4E2488}" srcOrd="1" destOrd="0" presId="urn:microsoft.com/office/officeart/2005/8/layout/list1"/>
    <dgm:cxn modelId="{F697BA21-0C58-41D5-A992-352E77AE4239}" type="presParOf" srcId="{AFE17CD3-89E7-438D-9FE0-89070C29B761}" destId="{BBD03EC6-1DA2-4128-BC41-7056DDF393FE}" srcOrd="9" destOrd="0" presId="urn:microsoft.com/office/officeart/2005/8/layout/list1"/>
    <dgm:cxn modelId="{AC05564E-341E-4680-A07D-6D96822B02A8}" type="presParOf" srcId="{AFE17CD3-89E7-438D-9FE0-89070C29B761}" destId="{D69C3A2C-23A7-4093-9185-2F5E434868C1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B8FD947-5909-462C-8C59-3C5E57F6932F}" type="doc">
      <dgm:prSet loTypeId="urn:microsoft.com/office/officeart/2005/8/layout/process4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04444011-23E9-425C-9481-AF1AC77B8543}">
      <dgm:prSet phldrT="[Tekst]"/>
      <dgm:spPr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</dgm:spPr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gm:t>
    </dgm:pt>
    <dgm:pt modelId="{43C7E561-2C0A-496C-AFBC-980A1EA6CCE2}" type="parTrans" cxnId="{AF5F714B-2D9E-4FEE-9053-EE2EDAD4AF69}">
      <dgm:prSet/>
      <dgm:spPr/>
      <dgm:t>
        <a:bodyPr/>
        <a:lstStyle/>
        <a:p>
          <a:endParaRPr lang="hr-HR"/>
        </a:p>
      </dgm:t>
    </dgm:pt>
    <dgm:pt modelId="{C156E61A-CA9E-4C5A-8F5B-F00DCF6D0676}" type="sibTrans" cxnId="{AF5F714B-2D9E-4FEE-9053-EE2EDAD4AF69}">
      <dgm:prSet/>
      <dgm:spPr/>
      <dgm:t>
        <a:bodyPr/>
        <a:lstStyle/>
        <a:p>
          <a:endParaRPr lang="hr-HR"/>
        </a:p>
      </dgm:t>
    </dgm:pt>
    <dgm:pt modelId="{FCA35078-B7D1-41AE-8308-56294D2C6293}">
      <dgm:prSet phldrT="[Tekst]" custT="1"/>
      <dgm:spPr/>
      <dgm:t>
        <a:bodyPr/>
        <a:lstStyle/>
        <a:p>
          <a:r>
            <a:rPr lang="hr-HR" sz="2000" b="1" dirty="0">
              <a:solidFill>
                <a:srgbClr val="002060"/>
              </a:solidFill>
            </a:rPr>
            <a:t>45.218.552,00 eura</a:t>
          </a:r>
        </a:p>
      </dgm:t>
    </dgm:pt>
    <dgm:pt modelId="{87D0483F-3489-4B83-BF3E-94C9F289EC2C}" type="parTrans" cxnId="{13BA729D-D50D-44B8-A54C-09827263955A}">
      <dgm:prSet/>
      <dgm:spPr/>
      <dgm:t>
        <a:bodyPr/>
        <a:lstStyle/>
        <a:p>
          <a:endParaRPr lang="hr-HR"/>
        </a:p>
      </dgm:t>
    </dgm:pt>
    <dgm:pt modelId="{A1B29A46-2495-440E-9F60-105316ADDDC5}" type="sibTrans" cxnId="{13BA729D-D50D-44B8-A54C-09827263955A}">
      <dgm:prSet/>
      <dgm:spPr/>
      <dgm:t>
        <a:bodyPr/>
        <a:lstStyle/>
        <a:p>
          <a:endParaRPr lang="hr-HR"/>
        </a:p>
      </dgm:t>
    </dgm:pt>
    <dgm:pt modelId="{1F1D8239-A27E-488F-993A-FCF6DE43758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2024.</a:t>
          </a:r>
        </a:p>
      </dgm:t>
    </dgm:pt>
    <dgm:pt modelId="{519B5AD3-06D5-4221-BE6E-EE6C9D5C5799}" type="parTrans" cxnId="{3CFBD96B-A4F7-42F3-981E-F618A88EA04C}">
      <dgm:prSet/>
      <dgm:spPr/>
      <dgm:t>
        <a:bodyPr/>
        <a:lstStyle/>
        <a:p>
          <a:endParaRPr lang="hr-HR"/>
        </a:p>
      </dgm:t>
    </dgm:pt>
    <dgm:pt modelId="{FCBE4CF1-6F1D-48BB-B7FD-447132D04A58}" type="sibTrans" cxnId="{3CFBD96B-A4F7-42F3-981E-F618A88EA04C}">
      <dgm:prSet/>
      <dgm:spPr/>
      <dgm:t>
        <a:bodyPr/>
        <a:lstStyle/>
        <a:p>
          <a:endParaRPr lang="hr-HR"/>
        </a:p>
      </dgm:t>
    </dgm:pt>
    <dgm:pt modelId="{7FA38D7F-EFDE-4EBD-87DF-254D531562FF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31.717.281,00 eura</a:t>
          </a:r>
        </a:p>
      </dgm:t>
    </dgm:pt>
    <dgm:pt modelId="{02C1E814-CA9B-41A9-BEF7-479F3D2DD106}" type="parTrans" cxnId="{6014E405-A84D-4CC7-B4B4-E341061485A5}">
      <dgm:prSet/>
      <dgm:spPr/>
      <dgm:t>
        <a:bodyPr/>
        <a:lstStyle/>
        <a:p>
          <a:endParaRPr lang="hr-HR"/>
        </a:p>
      </dgm:t>
    </dgm:pt>
    <dgm:pt modelId="{264342A8-9F2C-4991-A893-F45ACCD13CB4}" type="sibTrans" cxnId="{6014E405-A84D-4CC7-B4B4-E341061485A5}">
      <dgm:prSet/>
      <dgm:spPr/>
      <dgm:t>
        <a:bodyPr/>
        <a:lstStyle/>
        <a:p>
          <a:endParaRPr lang="hr-HR"/>
        </a:p>
      </dgm:t>
    </dgm:pt>
    <dgm:pt modelId="{232A567F-04B6-4416-A29E-E0DAAE320021}">
      <dgm:prSet phldrT="[Tekst]"/>
      <dgm:spPr/>
      <dgm:t>
        <a:bodyPr/>
        <a:lstStyle/>
        <a:p>
          <a:r>
            <a:rPr lang="hr-HR" b="1" u="sng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b="1" u="sng" dirty="0"/>
            <a:t> za 2025.</a:t>
          </a:r>
        </a:p>
      </dgm:t>
    </dgm:pt>
    <dgm:pt modelId="{65E2B353-DB21-496E-9BD2-F4D2F5587C72}" type="parTrans" cxnId="{5878681A-6A88-4C7B-8EA1-119C4AA3F1FB}">
      <dgm:prSet/>
      <dgm:spPr/>
      <dgm:t>
        <a:bodyPr/>
        <a:lstStyle/>
        <a:p>
          <a:endParaRPr lang="hr-HR"/>
        </a:p>
      </dgm:t>
    </dgm:pt>
    <dgm:pt modelId="{307AB8D8-F22C-4931-B93A-B4B89218F506}" type="sibTrans" cxnId="{5878681A-6A88-4C7B-8EA1-119C4AA3F1FB}">
      <dgm:prSet/>
      <dgm:spPr/>
      <dgm:t>
        <a:bodyPr/>
        <a:lstStyle/>
        <a:p>
          <a:endParaRPr lang="hr-HR"/>
        </a:p>
      </dgm:t>
    </dgm:pt>
    <dgm:pt modelId="{541DBCBF-049F-4193-A469-E64A25B998AD}">
      <dgm:prSet phldrT="[Tekst]" custT="1"/>
      <dgm:spPr/>
      <dgm:t>
        <a:bodyPr/>
        <a:lstStyle/>
        <a:p>
          <a:r>
            <a:rPr lang="hr-HR" sz="2000" b="1" dirty="0">
              <a:solidFill>
                <a:schemeClr val="tx2">
                  <a:lumMod val="75000"/>
                </a:schemeClr>
              </a:solidFill>
            </a:rPr>
            <a:t>25.087.732,00 eura</a:t>
          </a:r>
        </a:p>
      </dgm:t>
    </dgm:pt>
    <dgm:pt modelId="{D04FA436-E92D-4566-AA2A-3DB0D87F4746}" type="parTrans" cxnId="{CF31F745-CCC8-4B64-9742-8D3C54BAD52E}">
      <dgm:prSet/>
      <dgm:spPr/>
      <dgm:t>
        <a:bodyPr/>
        <a:lstStyle/>
        <a:p>
          <a:endParaRPr lang="hr-HR"/>
        </a:p>
      </dgm:t>
    </dgm:pt>
    <dgm:pt modelId="{4A4E0A07-1DDA-4178-A2A1-4C1D344E3AB2}" type="sibTrans" cxnId="{CF31F745-CCC8-4B64-9742-8D3C54BAD52E}">
      <dgm:prSet/>
      <dgm:spPr/>
      <dgm:t>
        <a:bodyPr/>
        <a:lstStyle/>
        <a:p>
          <a:endParaRPr lang="hr-HR"/>
        </a:p>
      </dgm:t>
    </dgm:pt>
    <dgm:pt modelId="{A25C7A86-7993-4127-B1E4-E07518E588BA}" type="pres">
      <dgm:prSet presAssocID="{9B8FD947-5909-462C-8C59-3C5E57F6932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DD7A56F5-5E0C-414D-AF2C-FB86E60EA96C}" type="pres">
      <dgm:prSet presAssocID="{232A567F-04B6-4416-A29E-E0DAAE320021}" presName="boxAndChildren" presStyleCnt="0"/>
      <dgm:spPr/>
    </dgm:pt>
    <dgm:pt modelId="{CE43CAE6-7D7C-4C21-9C6E-640373FEAF18}" type="pres">
      <dgm:prSet presAssocID="{232A567F-04B6-4416-A29E-E0DAAE320021}" presName="parentTextBox" presStyleLbl="node1" presStyleIdx="0" presStyleCnt="3"/>
      <dgm:spPr/>
      <dgm:t>
        <a:bodyPr/>
        <a:lstStyle/>
        <a:p>
          <a:endParaRPr lang="hr-HR"/>
        </a:p>
      </dgm:t>
    </dgm:pt>
    <dgm:pt modelId="{C9602C84-F0EE-4D07-BF0F-946FCBF767F4}" type="pres">
      <dgm:prSet presAssocID="{232A567F-04B6-4416-A29E-E0DAAE320021}" presName="entireBox" presStyleLbl="node1" presStyleIdx="0" presStyleCnt="3"/>
      <dgm:spPr/>
      <dgm:t>
        <a:bodyPr/>
        <a:lstStyle/>
        <a:p>
          <a:endParaRPr lang="hr-HR"/>
        </a:p>
      </dgm:t>
    </dgm:pt>
    <dgm:pt modelId="{12985AEB-3E80-4371-9B76-F8EE8D13C1FA}" type="pres">
      <dgm:prSet presAssocID="{232A567F-04B6-4416-A29E-E0DAAE320021}" presName="descendantBox" presStyleCnt="0"/>
      <dgm:spPr/>
    </dgm:pt>
    <dgm:pt modelId="{C0592647-F43B-4F97-9459-C51FD38FECFF}" type="pres">
      <dgm:prSet presAssocID="{541DBCBF-049F-4193-A469-E64A25B998AD}" presName="childTextBox" presStyleLbl="fgAccFollowNode1" presStyleIdx="0" presStyleCnt="3" custScaleX="2000000" custLinFactNeighborX="43649" custLinFactNeighborY="-3387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D4A5524E-B82A-4E64-9EB0-48CEFE8DB947}" type="pres">
      <dgm:prSet presAssocID="{FCBE4CF1-6F1D-48BB-B7FD-447132D04A58}" presName="sp" presStyleCnt="0"/>
      <dgm:spPr/>
    </dgm:pt>
    <dgm:pt modelId="{70ECF647-3911-4C42-97FC-C2A6913EA2C3}" type="pres">
      <dgm:prSet presAssocID="{1F1D8239-A27E-488F-993A-FCF6DE437581}" presName="arrowAndChildren" presStyleCnt="0"/>
      <dgm:spPr/>
    </dgm:pt>
    <dgm:pt modelId="{BF221DC8-5BA4-4B09-AE6D-ED9E33205BDE}" type="pres">
      <dgm:prSet presAssocID="{1F1D8239-A27E-488F-993A-FCF6DE437581}" presName="parentTextArrow" presStyleLbl="node1" presStyleIdx="0" presStyleCnt="3"/>
      <dgm:spPr/>
      <dgm:t>
        <a:bodyPr/>
        <a:lstStyle/>
        <a:p>
          <a:endParaRPr lang="hr-HR"/>
        </a:p>
      </dgm:t>
    </dgm:pt>
    <dgm:pt modelId="{3F90D2B3-D5D2-48AF-9013-DDA23FA4EEA3}" type="pres">
      <dgm:prSet presAssocID="{1F1D8239-A27E-488F-993A-FCF6DE437581}" presName="arrow" presStyleLbl="node1" presStyleIdx="1" presStyleCnt="3"/>
      <dgm:spPr/>
      <dgm:t>
        <a:bodyPr/>
        <a:lstStyle/>
        <a:p>
          <a:endParaRPr lang="hr-HR"/>
        </a:p>
      </dgm:t>
    </dgm:pt>
    <dgm:pt modelId="{16C05910-2AC7-4266-910D-498A3C796382}" type="pres">
      <dgm:prSet presAssocID="{1F1D8239-A27E-488F-993A-FCF6DE437581}" presName="descendantArrow" presStyleCnt="0"/>
      <dgm:spPr/>
    </dgm:pt>
    <dgm:pt modelId="{FD6BBD5F-4D00-4D8D-A134-A43221E3DEA5}" type="pres">
      <dgm:prSet presAssocID="{7FA38D7F-EFDE-4EBD-87DF-254D531562FF}" presName="childTextArrow" presStyleLbl="fgAccFollowNode1" presStyleIdx="1" presStyleCnt="3" custScaleX="2000000" custLinFactNeighborX="4920" custLinFactNeighborY="-3394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7A3ADB0B-B2DF-4C9B-A67C-26FA22CA4A39}" type="pres">
      <dgm:prSet presAssocID="{C156E61A-CA9E-4C5A-8F5B-F00DCF6D0676}" presName="sp" presStyleCnt="0"/>
      <dgm:spPr/>
    </dgm:pt>
    <dgm:pt modelId="{963FF646-2C7A-4AA7-BACC-B0EE8BFAB0B4}" type="pres">
      <dgm:prSet presAssocID="{04444011-23E9-425C-9481-AF1AC77B8543}" presName="arrowAndChildren" presStyleCnt="0"/>
      <dgm:spPr/>
    </dgm:pt>
    <dgm:pt modelId="{B267DC42-6CA6-4D04-A3FB-C867C8B5913B}" type="pres">
      <dgm:prSet presAssocID="{04444011-23E9-425C-9481-AF1AC77B8543}" presName="parentTextArrow" presStyleLbl="node1" presStyleIdx="1" presStyleCnt="3"/>
      <dgm:spPr/>
      <dgm:t>
        <a:bodyPr/>
        <a:lstStyle/>
        <a:p>
          <a:endParaRPr lang="hr-HR"/>
        </a:p>
      </dgm:t>
    </dgm:pt>
    <dgm:pt modelId="{78B5DC7C-F5D5-47BC-85DF-8C8A624444AF}" type="pres">
      <dgm:prSet presAssocID="{04444011-23E9-425C-9481-AF1AC77B8543}" presName="arrow" presStyleLbl="node1" presStyleIdx="2" presStyleCnt="3" custLinFactNeighborX="274" custLinFactNeighborY="2409"/>
      <dgm:spPr/>
      <dgm:t>
        <a:bodyPr/>
        <a:lstStyle/>
        <a:p>
          <a:endParaRPr lang="hr-HR"/>
        </a:p>
      </dgm:t>
    </dgm:pt>
    <dgm:pt modelId="{78E80564-152F-404D-B7B5-38FB07E022D8}" type="pres">
      <dgm:prSet presAssocID="{04444011-23E9-425C-9481-AF1AC77B8543}" presName="descendantArrow" presStyleCnt="0"/>
      <dgm:spPr/>
    </dgm:pt>
    <dgm:pt modelId="{98FF8CC7-AE5E-42D1-9C81-CD1D23024AF6}" type="pres">
      <dgm:prSet presAssocID="{FCA35078-B7D1-41AE-8308-56294D2C6293}" presName="childTextArrow" presStyleLbl="fgAccFollowNode1" presStyleIdx="2" presStyleCnt="3" custScaleX="2000000" custLinFactX="-45745" custLinFactNeighborX="-100000" custLinFactNeighborY="-62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063CC19B-9DF5-4373-AF2F-D8AADD147B28}" type="presOf" srcId="{232A567F-04B6-4416-A29E-E0DAAE320021}" destId="{C9602C84-F0EE-4D07-BF0F-946FCBF767F4}" srcOrd="1" destOrd="0" presId="urn:microsoft.com/office/officeart/2005/8/layout/process4"/>
    <dgm:cxn modelId="{13BA729D-D50D-44B8-A54C-09827263955A}" srcId="{04444011-23E9-425C-9481-AF1AC77B8543}" destId="{FCA35078-B7D1-41AE-8308-56294D2C6293}" srcOrd="0" destOrd="0" parTransId="{87D0483F-3489-4B83-BF3E-94C9F289EC2C}" sibTransId="{A1B29A46-2495-440E-9F60-105316ADDDC5}"/>
    <dgm:cxn modelId="{59753F75-E737-47D2-8A2E-B53D20A9152A}" type="presOf" srcId="{9B8FD947-5909-462C-8C59-3C5E57F6932F}" destId="{A25C7A86-7993-4127-B1E4-E07518E588BA}" srcOrd="0" destOrd="0" presId="urn:microsoft.com/office/officeart/2005/8/layout/process4"/>
    <dgm:cxn modelId="{A2182A81-860A-48DB-BF9D-8766B93694E7}" type="presOf" srcId="{7FA38D7F-EFDE-4EBD-87DF-254D531562FF}" destId="{FD6BBD5F-4D00-4D8D-A134-A43221E3DEA5}" srcOrd="0" destOrd="0" presId="urn:microsoft.com/office/officeart/2005/8/layout/process4"/>
    <dgm:cxn modelId="{CF31F745-CCC8-4B64-9742-8D3C54BAD52E}" srcId="{232A567F-04B6-4416-A29E-E0DAAE320021}" destId="{541DBCBF-049F-4193-A469-E64A25B998AD}" srcOrd="0" destOrd="0" parTransId="{D04FA436-E92D-4566-AA2A-3DB0D87F4746}" sibTransId="{4A4E0A07-1DDA-4178-A2A1-4C1D344E3AB2}"/>
    <dgm:cxn modelId="{9125CBB6-1406-447D-873C-1C05493C2224}" type="presOf" srcId="{541DBCBF-049F-4193-A469-E64A25B998AD}" destId="{C0592647-F43B-4F97-9459-C51FD38FECFF}" srcOrd="0" destOrd="0" presId="urn:microsoft.com/office/officeart/2005/8/layout/process4"/>
    <dgm:cxn modelId="{6014E405-A84D-4CC7-B4B4-E341061485A5}" srcId="{1F1D8239-A27E-488F-993A-FCF6DE437581}" destId="{7FA38D7F-EFDE-4EBD-87DF-254D531562FF}" srcOrd="0" destOrd="0" parTransId="{02C1E814-CA9B-41A9-BEF7-479F3D2DD106}" sibTransId="{264342A8-9F2C-4991-A893-F45ACCD13CB4}"/>
    <dgm:cxn modelId="{5878681A-6A88-4C7B-8EA1-119C4AA3F1FB}" srcId="{9B8FD947-5909-462C-8C59-3C5E57F6932F}" destId="{232A567F-04B6-4416-A29E-E0DAAE320021}" srcOrd="2" destOrd="0" parTransId="{65E2B353-DB21-496E-9BD2-F4D2F5587C72}" sibTransId="{307AB8D8-F22C-4931-B93A-B4B89218F506}"/>
    <dgm:cxn modelId="{3CFBD96B-A4F7-42F3-981E-F618A88EA04C}" srcId="{9B8FD947-5909-462C-8C59-3C5E57F6932F}" destId="{1F1D8239-A27E-488F-993A-FCF6DE437581}" srcOrd="1" destOrd="0" parTransId="{519B5AD3-06D5-4221-BE6E-EE6C9D5C5799}" sibTransId="{FCBE4CF1-6F1D-48BB-B7FD-447132D04A58}"/>
    <dgm:cxn modelId="{6DA2F203-2DB2-4E05-B8F2-BBA2EF42A838}" type="presOf" srcId="{04444011-23E9-425C-9481-AF1AC77B8543}" destId="{B267DC42-6CA6-4D04-A3FB-C867C8B5913B}" srcOrd="0" destOrd="0" presId="urn:microsoft.com/office/officeart/2005/8/layout/process4"/>
    <dgm:cxn modelId="{3983E59F-82F1-4D1D-A43B-BC29531EB092}" type="presOf" srcId="{FCA35078-B7D1-41AE-8308-56294D2C6293}" destId="{98FF8CC7-AE5E-42D1-9C81-CD1D23024AF6}" srcOrd="0" destOrd="0" presId="urn:microsoft.com/office/officeart/2005/8/layout/process4"/>
    <dgm:cxn modelId="{C5D3B1D7-4C89-4091-AB4B-E9B6507D95BF}" type="presOf" srcId="{1F1D8239-A27E-488F-993A-FCF6DE437581}" destId="{BF221DC8-5BA4-4B09-AE6D-ED9E33205BDE}" srcOrd="0" destOrd="0" presId="urn:microsoft.com/office/officeart/2005/8/layout/process4"/>
    <dgm:cxn modelId="{AF5F714B-2D9E-4FEE-9053-EE2EDAD4AF69}" srcId="{9B8FD947-5909-462C-8C59-3C5E57F6932F}" destId="{04444011-23E9-425C-9481-AF1AC77B8543}" srcOrd="0" destOrd="0" parTransId="{43C7E561-2C0A-496C-AFBC-980A1EA6CCE2}" sibTransId="{C156E61A-CA9E-4C5A-8F5B-F00DCF6D0676}"/>
    <dgm:cxn modelId="{84F2312F-FBFA-433A-88B1-ED612DFEFD2A}" type="presOf" srcId="{232A567F-04B6-4416-A29E-E0DAAE320021}" destId="{CE43CAE6-7D7C-4C21-9C6E-640373FEAF18}" srcOrd="0" destOrd="0" presId="urn:microsoft.com/office/officeart/2005/8/layout/process4"/>
    <dgm:cxn modelId="{550FFCA9-25BA-42C5-8961-806582F819D7}" type="presOf" srcId="{1F1D8239-A27E-488F-993A-FCF6DE437581}" destId="{3F90D2B3-D5D2-48AF-9013-DDA23FA4EEA3}" srcOrd="1" destOrd="0" presId="urn:microsoft.com/office/officeart/2005/8/layout/process4"/>
    <dgm:cxn modelId="{125BD2F2-4402-4972-8BE5-69173B8B0DB1}" type="presOf" srcId="{04444011-23E9-425C-9481-AF1AC77B8543}" destId="{78B5DC7C-F5D5-47BC-85DF-8C8A624444AF}" srcOrd="1" destOrd="0" presId="urn:microsoft.com/office/officeart/2005/8/layout/process4"/>
    <dgm:cxn modelId="{F9841679-2427-4040-8F55-41502C122A27}" type="presParOf" srcId="{A25C7A86-7993-4127-B1E4-E07518E588BA}" destId="{DD7A56F5-5E0C-414D-AF2C-FB86E60EA96C}" srcOrd="0" destOrd="0" presId="urn:microsoft.com/office/officeart/2005/8/layout/process4"/>
    <dgm:cxn modelId="{3D453658-831B-49AD-AA17-6F1032A38B68}" type="presParOf" srcId="{DD7A56F5-5E0C-414D-AF2C-FB86E60EA96C}" destId="{CE43CAE6-7D7C-4C21-9C6E-640373FEAF18}" srcOrd="0" destOrd="0" presId="urn:microsoft.com/office/officeart/2005/8/layout/process4"/>
    <dgm:cxn modelId="{5D6BC563-DDB7-47E4-AAC3-86B9800EA295}" type="presParOf" srcId="{DD7A56F5-5E0C-414D-AF2C-FB86E60EA96C}" destId="{C9602C84-F0EE-4D07-BF0F-946FCBF767F4}" srcOrd="1" destOrd="0" presId="urn:microsoft.com/office/officeart/2005/8/layout/process4"/>
    <dgm:cxn modelId="{530661C6-CAF8-4C4D-B10F-4E7B888FCF5A}" type="presParOf" srcId="{DD7A56F5-5E0C-414D-AF2C-FB86E60EA96C}" destId="{12985AEB-3E80-4371-9B76-F8EE8D13C1FA}" srcOrd="2" destOrd="0" presId="urn:microsoft.com/office/officeart/2005/8/layout/process4"/>
    <dgm:cxn modelId="{F2371641-7259-4B0F-9BAC-B26C324F91F6}" type="presParOf" srcId="{12985AEB-3E80-4371-9B76-F8EE8D13C1FA}" destId="{C0592647-F43B-4F97-9459-C51FD38FECFF}" srcOrd="0" destOrd="0" presId="urn:microsoft.com/office/officeart/2005/8/layout/process4"/>
    <dgm:cxn modelId="{BAD51AFC-E0CB-46BA-8BF0-11F5AA95EC5A}" type="presParOf" srcId="{A25C7A86-7993-4127-B1E4-E07518E588BA}" destId="{D4A5524E-B82A-4E64-9EB0-48CEFE8DB947}" srcOrd="1" destOrd="0" presId="urn:microsoft.com/office/officeart/2005/8/layout/process4"/>
    <dgm:cxn modelId="{0B0688E1-8AF0-4446-ABF7-C90CBA5008DF}" type="presParOf" srcId="{A25C7A86-7993-4127-B1E4-E07518E588BA}" destId="{70ECF647-3911-4C42-97FC-C2A6913EA2C3}" srcOrd="2" destOrd="0" presId="urn:microsoft.com/office/officeart/2005/8/layout/process4"/>
    <dgm:cxn modelId="{1E6A80B4-7E01-43B2-AFCF-4AF1E144049B}" type="presParOf" srcId="{70ECF647-3911-4C42-97FC-C2A6913EA2C3}" destId="{BF221DC8-5BA4-4B09-AE6D-ED9E33205BDE}" srcOrd="0" destOrd="0" presId="urn:microsoft.com/office/officeart/2005/8/layout/process4"/>
    <dgm:cxn modelId="{7989FF4E-7961-4C1D-889B-C496DDFEC9EF}" type="presParOf" srcId="{70ECF647-3911-4C42-97FC-C2A6913EA2C3}" destId="{3F90D2B3-D5D2-48AF-9013-DDA23FA4EEA3}" srcOrd="1" destOrd="0" presId="urn:microsoft.com/office/officeart/2005/8/layout/process4"/>
    <dgm:cxn modelId="{BA6320C7-66E5-4E5F-9A45-69203E3AB7A9}" type="presParOf" srcId="{70ECF647-3911-4C42-97FC-C2A6913EA2C3}" destId="{16C05910-2AC7-4266-910D-498A3C796382}" srcOrd="2" destOrd="0" presId="urn:microsoft.com/office/officeart/2005/8/layout/process4"/>
    <dgm:cxn modelId="{5FECB40F-D47E-475D-82AA-B4F06320D4A9}" type="presParOf" srcId="{16C05910-2AC7-4266-910D-498A3C796382}" destId="{FD6BBD5F-4D00-4D8D-A134-A43221E3DEA5}" srcOrd="0" destOrd="0" presId="urn:microsoft.com/office/officeart/2005/8/layout/process4"/>
    <dgm:cxn modelId="{0289852C-9039-48A6-809B-E89770D959D3}" type="presParOf" srcId="{A25C7A86-7993-4127-B1E4-E07518E588BA}" destId="{7A3ADB0B-B2DF-4C9B-A67C-26FA22CA4A39}" srcOrd="3" destOrd="0" presId="urn:microsoft.com/office/officeart/2005/8/layout/process4"/>
    <dgm:cxn modelId="{0B568DE8-5EFE-4AC6-BFFE-EC9BD5AFE48C}" type="presParOf" srcId="{A25C7A86-7993-4127-B1E4-E07518E588BA}" destId="{963FF646-2C7A-4AA7-BACC-B0EE8BFAB0B4}" srcOrd="4" destOrd="0" presId="urn:microsoft.com/office/officeart/2005/8/layout/process4"/>
    <dgm:cxn modelId="{FA1A4BBB-FAAF-47B5-AD91-99C53979445D}" type="presParOf" srcId="{963FF646-2C7A-4AA7-BACC-B0EE8BFAB0B4}" destId="{B267DC42-6CA6-4D04-A3FB-C867C8B5913B}" srcOrd="0" destOrd="0" presId="urn:microsoft.com/office/officeart/2005/8/layout/process4"/>
    <dgm:cxn modelId="{42938922-62C7-4384-9B67-3302BCBDFD64}" type="presParOf" srcId="{963FF646-2C7A-4AA7-BACC-B0EE8BFAB0B4}" destId="{78B5DC7C-F5D5-47BC-85DF-8C8A624444AF}" srcOrd="1" destOrd="0" presId="urn:microsoft.com/office/officeart/2005/8/layout/process4"/>
    <dgm:cxn modelId="{D280769F-923E-423B-A638-D6A2D79B803D}" type="presParOf" srcId="{963FF646-2C7A-4AA7-BACC-B0EE8BFAB0B4}" destId="{78E80564-152F-404D-B7B5-38FB07E022D8}" srcOrd="2" destOrd="0" presId="urn:microsoft.com/office/officeart/2005/8/layout/process4"/>
    <dgm:cxn modelId="{5C39E1C6-8053-4F29-8B33-49ED7B30F05E}" type="presParOf" srcId="{78E80564-152F-404D-B7B5-38FB07E022D8}" destId="{98FF8CC7-AE5E-42D1-9C81-CD1D23024AF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326203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1284" tIns="562356" rIns="281284" bIns="192024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hr-HR" sz="2700" kern="1200" dirty="0"/>
        </a:p>
      </dsp:txBody>
      <dsp:txXfrm>
        <a:off x="0" y="1326203"/>
        <a:ext cx="3624278" cy="680400"/>
      </dsp:txXfrm>
    </dsp:sp>
    <dsp:sp modelId="{4981C8DB-4C1C-4358-8500-B5F48EC7587F}">
      <dsp:nvSpPr>
        <dsp:cNvPr id="0" name=""/>
        <dsp:cNvSpPr/>
      </dsp:nvSpPr>
      <dsp:spPr>
        <a:xfrm>
          <a:off x="172542" y="13677"/>
          <a:ext cx="3450847" cy="9658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/>
            <a:t>Prihodi i primici </a:t>
          </a:r>
          <a:r>
            <a:rPr lang="hr-HR" sz="1400" b="1" kern="1200" dirty="0">
              <a:latin typeface="Times New Roman"/>
              <a:cs typeface="Times New Roman"/>
            </a:rPr>
            <a:t>→</a:t>
          </a:r>
          <a:r>
            <a:rPr lang="hr-HR" sz="1400" b="1" kern="1200" dirty="0"/>
            <a:t> 47.967.775,00 eura</a:t>
          </a:r>
        </a:p>
      </dsp:txBody>
      <dsp:txXfrm>
        <a:off x="219689" y="60824"/>
        <a:ext cx="3356553" cy="871519"/>
      </dsp:txXfrm>
    </dsp:sp>
    <dsp:sp modelId="{507187C2-E31E-42BA-9E4A-F0C436947ED1}">
      <dsp:nvSpPr>
        <dsp:cNvPr id="0" name=""/>
        <dsp:cNvSpPr/>
      </dsp:nvSpPr>
      <dsp:spPr>
        <a:xfrm>
          <a:off x="0" y="2152455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2542" y="1407170"/>
          <a:ext cx="3450847" cy="1110475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/>
            <a:t>Pokriće manjka prihoda iz prethodne godine </a:t>
          </a:r>
          <a:r>
            <a:rPr lang="hr-HR" sz="1400" b="1" kern="1200" dirty="0">
              <a:latin typeface="Times New Roman"/>
              <a:cs typeface="Times New Roman"/>
            </a:rPr>
            <a:t>→</a:t>
          </a:r>
          <a:r>
            <a:rPr lang="hr-HR" sz="1400" b="1" kern="1200" dirty="0"/>
            <a:t> 722.677,00 eura</a:t>
          </a:r>
        </a:p>
      </dsp:txBody>
      <dsp:txXfrm>
        <a:off x="226751" y="1461379"/>
        <a:ext cx="3342429" cy="1002057"/>
      </dsp:txXfrm>
    </dsp:sp>
    <dsp:sp modelId="{D69C3A2C-23A7-4093-9185-2F5E434868C1}">
      <dsp:nvSpPr>
        <dsp:cNvPr id="0" name=""/>
        <dsp:cNvSpPr/>
      </dsp:nvSpPr>
      <dsp:spPr>
        <a:xfrm>
          <a:off x="0" y="2707949"/>
          <a:ext cx="3624278" cy="680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bg1"/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5766" y="2945533"/>
          <a:ext cx="3441790" cy="102170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5892" tIns="0" rIns="95892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>
              <a:latin typeface="+mn-lt"/>
              <a:cs typeface="Arial" panose="020B0604020202020204" pitchFamily="34" charset="0"/>
            </a:rPr>
            <a:t>Rashodi</a:t>
          </a:r>
          <a:r>
            <a:rPr lang="hr-HR" sz="1400" b="1" kern="1200" dirty="0">
              <a:latin typeface="+mn-lt"/>
            </a:rPr>
            <a:t> i izdaci </a:t>
          </a:r>
          <a:r>
            <a:rPr lang="hr-HR" sz="1400" b="1" kern="1200" dirty="0">
              <a:latin typeface="+mn-lt"/>
              <a:cs typeface="Times New Roman"/>
            </a:rPr>
            <a:t>→ 47.245.098,00 eura</a:t>
          </a:r>
          <a:endParaRPr lang="hr-HR" sz="1400" b="1" kern="1200" dirty="0">
            <a:latin typeface="+mn-lt"/>
          </a:endParaRPr>
        </a:p>
      </dsp:txBody>
      <dsp:txXfrm>
        <a:off x="225641" y="2995408"/>
        <a:ext cx="3342040" cy="9219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408783"/>
          <a:ext cx="3971871" cy="1118838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2026.</a:t>
          </a:r>
        </a:p>
      </dsp:txBody>
      <dsp:txXfrm>
        <a:off x="0" y="3408783"/>
        <a:ext cx="3971871" cy="604172"/>
      </dsp:txXfrm>
    </dsp:sp>
    <dsp:sp modelId="{C0592647-F43B-4F97-9459-C51FD38FECFF}">
      <dsp:nvSpPr>
        <dsp:cNvPr id="0" name=""/>
        <dsp:cNvSpPr/>
      </dsp:nvSpPr>
      <dsp:spPr>
        <a:xfrm>
          <a:off x="969" y="3952360"/>
          <a:ext cx="3970901" cy="51466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>
              <a:solidFill>
                <a:schemeClr val="tx2">
                  <a:lumMod val="75000"/>
                </a:schemeClr>
              </a:solidFill>
            </a:rPr>
            <a:t>2</a:t>
          </a: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8.629.416,00 eura</a:t>
          </a:r>
        </a:p>
      </dsp:txBody>
      <dsp:txXfrm>
        <a:off x="969" y="3952360"/>
        <a:ext cx="3970901" cy="514665"/>
      </dsp:txXfrm>
    </dsp:sp>
    <dsp:sp modelId="{3F90D2B3-D5D2-48AF-9013-DDA23FA4EEA3}">
      <dsp:nvSpPr>
        <dsp:cNvPr id="0" name=""/>
        <dsp:cNvSpPr/>
      </dsp:nvSpPr>
      <dsp:spPr>
        <a:xfrm rot="10800000">
          <a:off x="0" y="1704792"/>
          <a:ext cx="3971871" cy="1720774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2025.</a:t>
          </a:r>
        </a:p>
      </dsp:txBody>
      <dsp:txXfrm rot="-10800000">
        <a:off x="0" y="1704792"/>
        <a:ext cx="3971871" cy="603991"/>
      </dsp:txXfrm>
    </dsp:sp>
    <dsp:sp modelId="{FD6BBD5F-4D00-4D8D-A134-A43221E3DEA5}">
      <dsp:nvSpPr>
        <dsp:cNvPr id="0" name=""/>
        <dsp:cNvSpPr/>
      </dsp:nvSpPr>
      <dsp:spPr>
        <a:xfrm>
          <a:off x="969" y="2291321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35.223.901,00 eura</a:t>
          </a:r>
        </a:p>
      </dsp:txBody>
      <dsp:txXfrm>
        <a:off x="969" y="2291321"/>
        <a:ext cx="3970901" cy="514511"/>
      </dsp:txXfrm>
    </dsp:sp>
    <dsp:sp modelId="{78B5DC7C-F5D5-47BC-85DF-8C8A624444AF}">
      <dsp:nvSpPr>
        <dsp:cNvPr id="0" name=""/>
        <dsp:cNvSpPr/>
      </dsp:nvSpPr>
      <dsp:spPr>
        <a:xfrm rot="10800000">
          <a:off x="0" y="42253"/>
          <a:ext cx="3971871" cy="1720774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sp:txBody>
      <dsp:txXfrm rot="-10800000">
        <a:off x="0" y="42253"/>
        <a:ext cx="3971871" cy="603991"/>
      </dsp:txXfrm>
    </dsp:sp>
    <dsp:sp modelId="{98FF8CC7-AE5E-42D1-9C81-CD1D23024AF6}">
      <dsp:nvSpPr>
        <dsp:cNvPr id="0" name=""/>
        <dsp:cNvSpPr/>
      </dsp:nvSpPr>
      <dsp:spPr>
        <a:xfrm>
          <a:off x="969" y="639989"/>
          <a:ext cx="3970901" cy="5145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>
              <a:solidFill>
                <a:srgbClr val="002060"/>
              </a:solidFill>
            </a:rPr>
            <a:t>47.967.775,00</a:t>
          </a:r>
        </a:p>
      </dsp:txBody>
      <dsp:txXfrm>
        <a:off x="969" y="639989"/>
        <a:ext cx="3970901" cy="5145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8D9B7F-F6B7-4DC9-82B7-BA53D1BBE431}">
      <dsp:nvSpPr>
        <dsp:cNvPr id="0" name=""/>
        <dsp:cNvSpPr/>
      </dsp:nvSpPr>
      <dsp:spPr>
        <a:xfrm>
          <a:off x="0" y="101176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81C8DB-4C1C-4358-8500-B5F48EC7587F}">
      <dsp:nvSpPr>
        <dsp:cNvPr id="0" name=""/>
        <dsp:cNvSpPr/>
      </dsp:nvSpPr>
      <dsp:spPr>
        <a:xfrm>
          <a:off x="176118" y="82821"/>
          <a:ext cx="3522364" cy="1128457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>
              <a:solidFill>
                <a:srgbClr val="002060"/>
              </a:solidFill>
            </a:rPr>
            <a:t>Prihodi i primici </a:t>
          </a:r>
          <a:r>
            <a:rPr lang="hr-HR" sz="14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>
              <a:solidFill>
                <a:srgbClr val="002060"/>
              </a:solidFill>
            </a:rPr>
            <a:t> 45.218.552,00 eura</a:t>
          </a:r>
        </a:p>
      </dsp:txBody>
      <dsp:txXfrm>
        <a:off x="231205" y="137908"/>
        <a:ext cx="3412190" cy="1018283"/>
      </dsp:txXfrm>
    </dsp:sp>
    <dsp:sp modelId="{507187C2-E31E-42BA-9E4A-F0C436947ED1}">
      <dsp:nvSpPr>
        <dsp:cNvPr id="0" name=""/>
        <dsp:cNvSpPr/>
      </dsp:nvSpPr>
      <dsp:spPr>
        <a:xfrm>
          <a:off x="0" y="2284807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A3F990C-CC27-4C2E-8773-6EC1427BF3C7}">
      <dsp:nvSpPr>
        <dsp:cNvPr id="0" name=""/>
        <dsp:cNvSpPr/>
      </dsp:nvSpPr>
      <dsp:spPr>
        <a:xfrm>
          <a:off x="176118" y="1480558"/>
          <a:ext cx="3522364" cy="1055168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>
              <a:solidFill>
                <a:srgbClr val="002060"/>
              </a:solidFill>
            </a:rPr>
            <a:t>Manjak prihoda iz prethodne godine </a:t>
          </a:r>
          <a:r>
            <a:rPr lang="hr-HR" sz="1400" b="1" kern="1200" dirty="0">
              <a:solidFill>
                <a:srgbClr val="002060"/>
              </a:solidFill>
              <a:latin typeface="Times New Roman"/>
              <a:cs typeface="Times New Roman"/>
            </a:rPr>
            <a:t>→</a:t>
          </a:r>
          <a:r>
            <a:rPr lang="hr-HR" sz="1400" b="1" kern="1200" dirty="0">
              <a:solidFill>
                <a:srgbClr val="002060"/>
              </a:solidFill>
            </a:rPr>
            <a:t> 722.677,00 eura</a:t>
          </a:r>
        </a:p>
      </dsp:txBody>
      <dsp:txXfrm>
        <a:off x="227627" y="1532067"/>
        <a:ext cx="3419346" cy="952150"/>
      </dsp:txXfrm>
    </dsp:sp>
    <dsp:sp modelId="{D69C3A2C-23A7-4093-9185-2F5E434868C1}">
      <dsp:nvSpPr>
        <dsp:cNvPr id="0" name=""/>
        <dsp:cNvSpPr/>
      </dsp:nvSpPr>
      <dsp:spPr>
        <a:xfrm>
          <a:off x="0" y="3621350"/>
          <a:ext cx="3699390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5186DC0-E01C-49BC-979F-F37A4A4E2488}">
      <dsp:nvSpPr>
        <dsp:cNvPr id="0" name=""/>
        <dsp:cNvSpPr/>
      </dsp:nvSpPr>
      <dsp:spPr>
        <a:xfrm>
          <a:off x="176118" y="2805007"/>
          <a:ext cx="3522364" cy="1067263"/>
        </a:xfrm>
        <a:prstGeom prst="roundRect">
          <a:avLst/>
        </a:prstGeom>
        <a:solidFill>
          <a:schemeClr val="tx2">
            <a:lumMod val="20000"/>
            <a:lumOff val="8000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7880" tIns="0" rIns="97880" bIns="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400" b="1" kern="1200" dirty="0">
              <a:solidFill>
                <a:schemeClr val="tx2">
                  <a:lumMod val="75000"/>
                </a:schemeClr>
              </a:solidFill>
              <a:latin typeface="+mn-lt"/>
            </a:rPr>
            <a:t>Rashodi i izdaci </a:t>
          </a:r>
          <a:r>
            <a:rPr lang="hr-HR" sz="1400" b="1" kern="1200" dirty="0">
              <a:solidFill>
                <a:schemeClr val="tx2">
                  <a:lumMod val="75000"/>
                </a:schemeClr>
              </a:solidFill>
              <a:latin typeface="+mn-lt"/>
              <a:cs typeface="Times New Roman"/>
            </a:rPr>
            <a:t>→ 44.495.875,00 eura</a:t>
          </a:r>
          <a:endParaRPr lang="hr-HR" sz="1400" b="1" kern="1200" dirty="0">
            <a:solidFill>
              <a:schemeClr val="tx2">
                <a:lumMod val="75000"/>
              </a:schemeClr>
            </a:solidFill>
            <a:latin typeface="+mn-lt"/>
          </a:endParaRPr>
        </a:p>
      </dsp:txBody>
      <dsp:txXfrm>
        <a:off x="228217" y="2857106"/>
        <a:ext cx="3418166" cy="96306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02C84-F0EE-4D07-BF0F-946FCBF767F4}">
      <dsp:nvSpPr>
        <dsp:cNvPr id="0" name=""/>
        <dsp:cNvSpPr/>
      </dsp:nvSpPr>
      <dsp:spPr>
        <a:xfrm>
          <a:off x="0" y="3354579"/>
          <a:ext cx="4086619" cy="110104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2025.</a:t>
          </a:r>
        </a:p>
      </dsp:txBody>
      <dsp:txXfrm>
        <a:off x="0" y="3354579"/>
        <a:ext cx="4086619" cy="594565"/>
      </dsp:txXfrm>
    </dsp:sp>
    <dsp:sp modelId="{C0592647-F43B-4F97-9459-C51FD38FECFF}">
      <dsp:nvSpPr>
        <dsp:cNvPr id="0" name=""/>
        <dsp:cNvSpPr/>
      </dsp:nvSpPr>
      <dsp:spPr>
        <a:xfrm>
          <a:off x="997" y="3755543"/>
          <a:ext cx="4085621" cy="50648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25.087.732,00 eura</a:t>
          </a:r>
        </a:p>
      </dsp:txBody>
      <dsp:txXfrm>
        <a:off x="997" y="3755543"/>
        <a:ext cx="4085621" cy="506482"/>
      </dsp:txXfrm>
    </dsp:sp>
    <dsp:sp modelId="{3F90D2B3-D5D2-48AF-9013-DDA23FA4EEA3}">
      <dsp:nvSpPr>
        <dsp:cNvPr id="0" name=""/>
        <dsp:cNvSpPr/>
      </dsp:nvSpPr>
      <dsp:spPr>
        <a:xfrm rot="10800000">
          <a:off x="0" y="1677683"/>
          <a:ext cx="4086619" cy="1693411"/>
        </a:xfrm>
        <a:prstGeom prst="upArrowCallou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Projekcija</a:t>
          </a:r>
          <a:r>
            <a:rPr lang="hr-HR" sz="2100" b="1" u="sng" kern="1200" dirty="0"/>
            <a:t> za 2024.</a:t>
          </a:r>
        </a:p>
      </dsp:txBody>
      <dsp:txXfrm rot="-10800000">
        <a:off x="0" y="1677683"/>
        <a:ext cx="4086619" cy="594387"/>
      </dsp:txXfrm>
    </dsp:sp>
    <dsp:sp modelId="{FD6BBD5F-4D00-4D8D-A134-A43221E3DEA5}">
      <dsp:nvSpPr>
        <dsp:cNvPr id="0" name=""/>
        <dsp:cNvSpPr/>
      </dsp:nvSpPr>
      <dsp:spPr>
        <a:xfrm>
          <a:off x="997" y="2254886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>
              <a:solidFill>
                <a:schemeClr val="tx2">
                  <a:lumMod val="75000"/>
                </a:schemeClr>
              </a:solidFill>
            </a:rPr>
            <a:t>31.717.281,00 eura</a:t>
          </a:r>
        </a:p>
      </dsp:txBody>
      <dsp:txXfrm>
        <a:off x="997" y="2254886"/>
        <a:ext cx="4085621" cy="506330"/>
      </dsp:txXfrm>
    </dsp:sp>
    <dsp:sp modelId="{78B5DC7C-F5D5-47BC-85DF-8C8A624444AF}">
      <dsp:nvSpPr>
        <dsp:cNvPr id="0" name=""/>
        <dsp:cNvSpPr/>
      </dsp:nvSpPr>
      <dsp:spPr>
        <a:xfrm rot="10800000">
          <a:off x="0" y="41581"/>
          <a:ext cx="4086619" cy="1693411"/>
        </a:xfrm>
        <a:prstGeom prst="upArrowCallout">
          <a:avLst/>
        </a:prstGeom>
        <a:gradFill rotWithShape="0">
          <a:gsLst>
            <a:gs pos="0">
              <a:schemeClr val="accent2">
                <a:lumMod val="20000"/>
                <a:lumOff val="8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9352" tIns="149352" rIns="149352" bIns="149352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100" b="1" u="sng" kern="1200" dirty="0">
              <a:solidFill>
                <a:schemeClr val="accent3">
                  <a:lumMod val="20000"/>
                  <a:lumOff val="80000"/>
                </a:schemeClr>
              </a:solidFill>
            </a:rPr>
            <a:t>Proračun za 2024.</a:t>
          </a:r>
        </a:p>
      </dsp:txBody>
      <dsp:txXfrm rot="-10800000">
        <a:off x="0" y="41581"/>
        <a:ext cx="4086619" cy="594387"/>
      </dsp:txXfrm>
    </dsp:sp>
    <dsp:sp modelId="{98FF8CC7-AE5E-42D1-9C81-CD1D23024AF6}">
      <dsp:nvSpPr>
        <dsp:cNvPr id="0" name=""/>
        <dsp:cNvSpPr/>
      </dsp:nvSpPr>
      <dsp:spPr>
        <a:xfrm>
          <a:off x="0" y="594861"/>
          <a:ext cx="4085621" cy="50633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b="1" kern="1200" dirty="0">
              <a:solidFill>
                <a:srgbClr val="002060"/>
              </a:solidFill>
            </a:rPr>
            <a:t>45.218.552,00 eura</a:t>
          </a:r>
        </a:p>
      </dsp:txBody>
      <dsp:txXfrm>
        <a:off x="0" y="594861"/>
        <a:ext cx="4085621" cy="5063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</cdr:x>
      <cdr:y>0.07427</cdr:y>
    </cdr:from>
    <cdr:to>
      <cdr:x>0.60606</cdr:x>
      <cdr:y>0.12319</cdr:y>
    </cdr:to>
    <cdr:sp macro="" textlink="">
      <cdr:nvSpPr>
        <cdr:cNvPr id="2" name="TekstniOkvir 1"/>
        <cdr:cNvSpPr txBox="1"/>
      </cdr:nvSpPr>
      <cdr:spPr>
        <a:xfrm xmlns:a="http://schemas.openxmlformats.org/drawingml/2006/main">
          <a:off x="2376264" y="218645"/>
          <a:ext cx="504056" cy="14401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hr-HR" sz="1100" dirty="0"/>
        </a:p>
      </cdr:txBody>
    </cdr:sp>
  </cdr:relSizeAnchor>
  <cdr:relSizeAnchor xmlns:cdr="http://schemas.openxmlformats.org/drawingml/2006/chartDrawing">
    <cdr:from>
      <cdr:x>0.86123</cdr:x>
      <cdr:y>0.03397</cdr:y>
    </cdr:from>
    <cdr:to>
      <cdr:x>1</cdr:x>
      <cdr:y>0.10297</cdr:y>
    </cdr:to>
    <cdr:sp macro="" textlink="">
      <cdr:nvSpPr>
        <cdr:cNvPr id="3" name="TekstniOkvir 2"/>
        <cdr:cNvSpPr txBox="1"/>
      </cdr:nvSpPr>
      <cdr:spPr>
        <a:xfrm xmlns:a="http://schemas.openxmlformats.org/drawingml/2006/main">
          <a:off x="3575142" y="106345"/>
          <a:ext cx="576064" cy="2160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hr-HR" sz="900" b="1" dirty="0"/>
            <a:t> 39,95%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DC408B5C-0BA1-4F8E-AC71-7934E10859FF}" type="datetimeFigureOut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79358AF2-9D9B-4EB1-B441-A1D6F4E39081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14338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/>
          <a:lstStyle>
            <a:lvl1pPr algn="r">
              <a:defRPr sz="1200"/>
            </a:lvl1pPr>
          </a:lstStyle>
          <a:p>
            <a:fld id="{62B5AC49-C11E-4448-ACFD-E273141DD7BA}" type="datetimeFigureOut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25" tIns="45964" rIns="91925" bIns="45964" rtlCol="0" anchor="ctr"/>
          <a:lstStyle/>
          <a:p>
            <a:endParaRPr lang="hr-HR" dirty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6117" y="4722700"/>
            <a:ext cx="5408930" cy="4474131"/>
          </a:xfrm>
          <a:prstGeom prst="rect">
            <a:avLst/>
          </a:prstGeom>
        </p:spPr>
        <p:txBody>
          <a:bodyPr vert="horz" lIns="91925" tIns="45964" rIns="91925" bIns="45964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l">
              <a:defRPr sz="1200"/>
            </a:lvl1pPr>
          </a:lstStyle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8" cy="497126"/>
          </a:xfrm>
          <a:prstGeom prst="rect">
            <a:avLst/>
          </a:prstGeom>
        </p:spPr>
        <p:txBody>
          <a:bodyPr vert="horz" lIns="91925" tIns="45964" rIns="91925" bIns="45964" rtlCol="0" anchor="b"/>
          <a:lstStyle>
            <a:lvl1pPr algn="r">
              <a:defRPr sz="1200"/>
            </a:lvl1pPr>
          </a:lstStyle>
          <a:p>
            <a:fld id="{DD077998-8650-42FB-8289-5B211F63B0B9}" type="slidenum">
              <a:rPr lang="hr-HR" smtClean="0"/>
              <a:pPr/>
              <a:t>‹#›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24515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1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06376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077998-8650-42FB-8289-5B211F63B0B9}" type="slidenum">
              <a:rPr lang="hr-HR" smtClean="0"/>
              <a:pPr/>
              <a:t>7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44515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2C51-3C87-47B8-889C-FBF5E5DAE5A6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A6263-5EE2-4A9F-A3B6-A0E34ED53C5D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0F1F1-7610-428A-9839-DDA2401171E3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B8122-B690-4B19-B3BD-99F78443DDC6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198B2-F21E-4DE8-913C-7C0DE7A031BC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50E03-0981-47FD-B93C-0272402EE4D9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906AA-5A95-43DE-B3CF-DA499704FBC6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ACDCB6-FB64-4229-A63D-DC4D65726AF8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13B8D3-0087-412E-A4C0-0637E15835D0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A8C35-5015-4C28-AC4C-BF2C13DAD7B6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FB7FD-5DFD-45C5-8FA5-562730141A36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5F2DDF-051E-4B66-9995-596200EBC02A}" type="datetime1">
              <a:rPr lang="hr-HR" smtClean="0"/>
              <a:pPr/>
              <a:t>29.1.2024.</a:t>
            </a:fld>
            <a:endParaRPr lang="hr-HR" dirty="0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 dirty="0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08B90D-3327-4C38-A9DC-854A4FF1F11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2.gif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12" Type="http://schemas.openxmlformats.org/officeDocument/2006/relationships/image" Target="../media/image2.gif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Relationship Id="rId4" Type="http://schemas.openxmlformats.org/officeDocument/2006/relationships/comments" Target="../comments/commen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www.biogradnamoru.hr/hr/akt-i-slu%C5%BEbene-odluke/prora%C4%8Dun-grada-biograda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5530" y="908720"/>
            <a:ext cx="8608470" cy="1420210"/>
          </a:xfrm>
        </p:spPr>
        <p:txBody>
          <a:bodyPr>
            <a:normAutofit fontScale="90000"/>
          </a:bodyPr>
          <a:lstStyle/>
          <a:p>
            <a:r>
              <a:rPr lang="hr-HR" sz="1400" b="1" dirty="0">
                <a:solidFill>
                  <a:srgbClr val="121284"/>
                </a:solidFill>
              </a:rPr>
              <a:t/>
            </a:r>
            <a:br>
              <a:rPr lang="hr-HR" sz="1400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GRAD BIOGRAD NA MORU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b="1" dirty="0">
                <a:solidFill>
                  <a:srgbClr val="121284"/>
                </a:solidFill>
              </a:rPr>
              <a:t/>
            </a:r>
            <a:br>
              <a:rPr lang="hr-HR" b="1" dirty="0">
                <a:solidFill>
                  <a:srgbClr val="121284"/>
                </a:solidFill>
              </a:rPr>
            </a:br>
            <a:r>
              <a:rPr lang="hr-HR" sz="3100" b="1" dirty="0">
                <a:solidFill>
                  <a:srgbClr val="121284"/>
                </a:solidFill>
              </a:rPr>
              <a:t>PRORAČUN GRADA BIOGRADA NA MORU ZA 2024. GODINU I PROJEKCIJA ZA 2025. i 2026. GODINU</a:t>
            </a:r>
            <a:br>
              <a:rPr lang="hr-HR" sz="3100" b="1" dirty="0">
                <a:solidFill>
                  <a:srgbClr val="121284"/>
                </a:solidFill>
              </a:rPr>
            </a:br>
            <a:r>
              <a:rPr lang="hr-HR" sz="2900" dirty="0">
                <a:solidFill>
                  <a:srgbClr val="121284"/>
                </a:solidFill>
              </a:rPr>
              <a:t>-</a:t>
            </a:r>
            <a:r>
              <a:rPr lang="hr-HR" sz="3100" dirty="0">
                <a:solidFill>
                  <a:srgbClr val="121284"/>
                </a:solidFill>
              </a:rPr>
              <a:t> </a:t>
            </a:r>
            <a:r>
              <a:rPr lang="hr-HR" sz="2900" dirty="0">
                <a:solidFill>
                  <a:srgbClr val="121284"/>
                </a:solidFill>
              </a:rPr>
              <a:t>vodič za građane -</a:t>
            </a:r>
            <a:r>
              <a:rPr lang="hr-HR" b="1" dirty="0">
                <a:solidFill>
                  <a:srgbClr val="121284"/>
                </a:solidFill>
              </a:rPr>
              <a:t/>
            </a:r>
            <a:br>
              <a:rPr lang="hr-HR" b="1" dirty="0">
                <a:solidFill>
                  <a:srgbClr val="121284"/>
                </a:solidFill>
              </a:rPr>
            </a:br>
            <a:endParaRPr lang="hr-HR" b="1" dirty="0">
              <a:solidFill>
                <a:srgbClr val="121284"/>
              </a:solidFill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4294967295"/>
          </p:nvPr>
        </p:nvSpPr>
        <p:spPr>
          <a:xfrm>
            <a:off x="1115616" y="5373216"/>
            <a:ext cx="6984776" cy="1270489"/>
          </a:xfrm>
        </p:spPr>
        <p:txBody>
          <a:bodyPr>
            <a:normAutofit fontScale="47500" lnSpcReduction="20000"/>
          </a:bodyPr>
          <a:lstStyle/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Nacrt prijedloga Proračuna Grada Biograda na Moru za 2024. godinu i projekcije za 2025. i 2026. godinu </a:t>
            </a:r>
            <a:r>
              <a:rPr lang="hr-HR" sz="2400" b="1" dirty="0"/>
              <a:t>razmatran je na 13. sjednici Odbora za proračun i financije Grada Biograda na Moru održanoj dana 08. prosinca 2023. godine i poslan Gradskom vijeću Grada Biograda na Moru na donošenje, koji je isti donio 20. prosinca 2023.godine.</a:t>
            </a:r>
          </a:p>
          <a:p>
            <a:pPr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hr-HR" sz="2400" b="1" dirty="0">
              <a:solidFill>
                <a:srgbClr val="002060"/>
              </a:solidFill>
            </a:endParaRPr>
          </a:p>
          <a:p>
            <a:pPr>
              <a:buNone/>
            </a:pPr>
            <a:endParaRPr lang="hr-HR" sz="800" dirty="0">
              <a:solidFill>
                <a:srgbClr val="002060"/>
              </a:solidFill>
            </a:endParaRPr>
          </a:p>
          <a:p>
            <a:pPr algn="ctr">
              <a:buNone/>
            </a:pPr>
            <a:r>
              <a:rPr lang="hr-HR" sz="2400" b="1" dirty="0">
                <a:solidFill>
                  <a:srgbClr val="002060"/>
                </a:solidFill>
              </a:rPr>
              <a:t>Biograd na Moru, prosinac 2023.</a:t>
            </a:r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2365" y="2708920"/>
            <a:ext cx="4114800" cy="2057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Grada Biograda na Moru za 2024. godinu</a:t>
            </a:r>
            <a:br>
              <a:rPr lang="hr-HR" sz="2800" b="1" dirty="0"/>
            </a:br>
            <a:r>
              <a:rPr lang="hr-HR" sz="2800" b="1" dirty="0"/>
              <a:t> i projekcija za 2025. i 2026. godinu</a:t>
            </a:r>
          </a:p>
        </p:txBody>
      </p:sp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2948088192"/>
              </p:ext>
            </p:extLst>
          </p:nvPr>
        </p:nvGraphicFramePr>
        <p:xfrm>
          <a:off x="4854363" y="1276841"/>
          <a:ext cx="3624278" cy="42625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8" name="Dijagram 7"/>
          <p:cNvGraphicFramePr/>
          <p:nvPr>
            <p:extLst>
              <p:ext uri="{D42A27DB-BD31-4B8C-83A1-F6EECF244321}">
                <p14:modId xmlns:p14="http://schemas.microsoft.com/office/powerpoint/2010/main" val="1843488875"/>
              </p:ext>
            </p:extLst>
          </p:nvPr>
        </p:nvGraphicFramePr>
        <p:xfrm>
          <a:off x="619481" y="1852905"/>
          <a:ext cx="3971871" cy="45284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13" name="Ravni poveznik 12"/>
          <p:cNvCxnSpPr/>
          <p:nvPr/>
        </p:nvCxnSpPr>
        <p:spPr>
          <a:xfrm>
            <a:off x="4854362" y="1780897"/>
            <a:ext cx="0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avni poveznik 15"/>
          <p:cNvCxnSpPr/>
          <p:nvPr/>
        </p:nvCxnSpPr>
        <p:spPr>
          <a:xfrm>
            <a:off x="4591352" y="2636912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Ravni poveznik sa strelicom 17"/>
          <p:cNvCxnSpPr/>
          <p:nvPr/>
        </p:nvCxnSpPr>
        <p:spPr>
          <a:xfrm>
            <a:off x="4854362" y="1780897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0" name="Ravni poveznik sa strelicom 19"/>
          <p:cNvCxnSpPr/>
          <p:nvPr/>
        </p:nvCxnSpPr>
        <p:spPr>
          <a:xfrm>
            <a:off x="4854362" y="3365073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54362" y="4733225"/>
            <a:ext cx="23990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5" name="Slika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064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42320" y="194373"/>
            <a:ext cx="8229600" cy="1143000"/>
          </a:xfrm>
        </p:spPr>
        <p:txBody>
          <a:bodyPr>
            <a:normAutofit/>
          </a:bodyPr>
          <a:lstStyle/>
          <a:p>
            <a:r>
              <a:rPr lang="hr-HR" sz="2800" b="1" dirty="0"/>
              <a:t>Proračun Grada Biograda na Moru za 2024. godinu</a:t>
            </a:r>
            <a:br>
              <a:rPr lang="hr-HR" sz="2800" b="1" dirty="0"/>
            </a:br>
            <a:r>
              <a:rPr lang="hr-HR" sz="2800" b="1" dirty="0"/>
              <a:t> bez proračunskih korisnika</a:t>
            </a:r>
          </a:p>
        </p:txBody>
      </p:sp>
      <p:sp>
        <p:nvSpPr>
          <p:cNvPr id="8" name="Naslov 1"/>
          <p:cNvSpPr txBox="1">
            <a:spLocks/>
          </p:cNvSpPr>
          <p:nvPr/>
        </p:nvSpPr>
        <p:spPr>
          <a:xfrm>
            <a:off x="724932" y="302665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hr-HR" sz="2800" b="1" dirty="0"/>
          </a:p>
        </p:txBody>
      </p:sp>
      <p:graphicFrame>
        <p:nvGraphicFramePr>
          <p:cNvPr id="9" name="Dijagram 5"/>
          <p:cNvGraphicFramePr/>
          <p:nvPr>
            <p:extLst>
              <p:ext uri="{D42A27DB-BD31-4B8C-83A1-F6EECF244321}">
                <p14:modId xmlns:p14="http://schemas.microsoft.com/office/powerpoint/2010/main" val="2056575236"/>
              </p:ext>
            </p:extLst>
          </p:nvPr>
        </p:nvGraphicFramePr>
        <p:xfrm>
          <a:off x="5003442" y="1190775"/>
          <a:ext cx="3699390" cy="41325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12" name="Dijagram 7"/>
          <p:cNvGraphicFramePr/>
          <p:nvPr>
            <p:extLst>
              <p:ext uri="{D42A27DB-BD31-4B8C-83A1-F6EECF244321}">
                <p14:modId xmlns:p14="http://schemas.microsoft.com/office/powerpoint/2010/main" val="772273510"/>
              </p:ext>
            </p:extLst>
          </p:nvPr>
        </p:nvGraphicFramePr>
        <p:xfrm>
          <a:off x="539551" y="1780897"/>
          <a:ext cx="4086619" cy="44564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20" name="Ravni poveznik 19"/>
          <p:cNvCxnSpPr/>
          <p:nvPr/>
        </p:nvCxnSpPr>
        <p:spPr>
          <a:xfrm>
            <a:off x="4883146" y="1780897"/>
            <a:ext cx="6035" cy="29523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Ravni poveznik 20"/>
          <p:cNvCxnSpPr/>
          <p:nvPr/>
        </p:nvCxnSpPr>
        <p:spPr>
          <a:xfrm>
            <a:off x="4626170" y="2348880"/>
            <a:ext cx="2630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Ravni poveznik sa strelicom 21"/>
          <p:cNvCxnSpPr/>
          <p:nvPr/>
        </p:nvCxnSpPr>
        <p:spPr>
          <a:xfrm>
            <a:off x="4883146" y="1780897"/>
            <a:ext cx="336926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Ravni poveznik sa strelicom 22"/>
          <p:cNvCxnSpPr/>
          <p:nvPr/>
        </p:nvCxnSpPr>
        <p:spPr>
          <a:xfrm>
            <a:off x="4883146" y="3257061"/>
            <a:ext cx="34295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avni poveznik sa strelicom 23"/>
          <p:cNvCxnSpPr/>
          <p:nvPr/>
        </p:nvCxnSpPr>
        <p:spPr>
          <a:xfrm>
            <a:off x="4883146" y="4733225"/>
            <a:ext cx="336926" cy="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Slika 30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885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-3858"/>
            <a:ext cx="8867328" cy="922114"/>
          </a:xfrm>
        </p:spPr>
        <p:txBody>
          <a:bodyPr>
            <a:normAutofit/>
          </a:bodyPr>
          <a:lstStyle/>
          <a:p>
            <a:pPr algn="l"/>
            <a:r>
              <a:rPr lang="hr-HR" sz="2800" b="1" dirty="0"/>
              <a:t>Prihodi i primici Proračuna Grada Biograda na Moru</a:t>
            </a:r>
            <a:endParaRPr lang="hr-HR" sz="2800" dirty="0"/>
          </a:p>
        </p:txBody>
      </p:sp>
      <p:graphicFrame>
        <p:nvGraphicFramePr>
          <p:cNvPr id="3" name="Grafikon 2"/>
          <p:cNvGraphicFramePr/>
          <p:nvPr>
            <p:extLst>
              <p:ext uri="{D42A27DB-BD31-4B8C-83A1-F6EECF244321}">
                <p14:modId xmlns:p14="http://schemas.microsoft.com/office/powerpoint/2010/main" val="1826289801"/>
              </p:ext>
            </p:extLst>
          </p:nvPr>
        </p:nvGraphicFramePr>
        <p:xfrm>
          <a:off x="5545621" y="2594965"/>
          <a:ext cx="3384676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Pravokutnik 3"/>
          <p:cNvSpPr/>
          <p:nvPr/>
        </p:nvSpPr>
        <p:spPr>
          <a:xfrm>
            <a:off x="1979712" y="884165"/>
            <a:ext cx="5194340" cy="1169551"/>
          </a:xfrm>
          <a:prstGeom prst="rect">
            <a:avLst/>
          </a:prstGeom>
          <a:solidFill>
            <a:srgbClr val="E8F7AF"/>
          </a:solidFill>
        </p:spPr>
        <p:txBody>
          <a:bodyPr wrap="square">
            <a:spAutoFit/>
          </a:bodyPr>
          <a:lstStyle/>
          <a:p>
            <a:r>
              <a:rPr lang="hr-HR" sz="1400" b="1" dirty="0"/>
              <a:t>Prihodi i primici Proračuna Grada Biograda na Moru sastoje se od:</a:t>
            </a:r>
            <a:endParaRPr lang="hr-HR" sz="600" b="1" dirty="0">
              <a:solidFill>
                <a:schemeClr val="accent5">
                  <a:lumMod val="5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poslovanja</a:t>
            </a:r>
            <a:r>
              <a:rPr lang="hr-HR" sz="1400" b="1" i="1" u="sng" dirty="0"/>
              <a:t>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prihoda od prodaje nefinancijske imovine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primitaka od financijske imovine i zaduživanja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vlastitih izvora</a:t>
            </a:r>
          </a:p>
        </p:txBody>
      </p:sp>
      <p:sp>
        <p:nvSpPr>
          <p:cNvPr id="6" name="Pravokutnik 5"/>
          <p:cNvSpPr/>
          <p:nvPr/>
        </p:nvSpPr>
        <p:spPr>
          <a:xfrm>
            <a:off x="5724278" y="2164078"/>
            <a:ext cx="309634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1. Prikaz udjela prihoda i primitaka</a:t>
            </a:r>
          </a:p>
          <a:p>
            <a:r>
              <a:rPr lang="hr-HR" sz="1100" b="1" dirty="0">
                <a:cs typeface="Arial" pitchFamily="34" charset="0"/>
              </a:rPr>
              <a:t>u Proračunu Grada Biograda na Moru za 2023.g.</a:t>
            </a:r>
            <a:endParaRPr lang="vi-VN" sz="1100" b="1" dirty="0">
              <a:cs typeface="Arial" pitchFamily="34" charset="0"/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251520" y="2215076"/>
            <a:ext cx="4896544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1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prihoda i primitaka Proračuna Grada Biograda na Moru za 2023.g. </a:t>
            </a:r>
            <a:endParaRPr lang="hr-HR" sz="1100" dirty="0"/>
          </a:p>
        </p:txBody>
      </p:sp>
      <p:graphicFrame>
        <p:nvGraphicFramePr>
          <p:cNvPr id="14" name="Tablic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5057205"/>
              </p:ext>
            </p:extLst>
          </p:nvPr>
        </p:nvGraphicFramePr>
        <p:xfrm>
          <a:off x="292348" y="2490998"/>
          <a:ext cx="5034373" cy="379652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48056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12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239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1411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3602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592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(u eurima)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2023.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2024.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24/23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u ukupnim prihodima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  PRIHODI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30.619.490,00</a:t>
                      </a: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32.827.673,00</a:t>
                      </a: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107,21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68,44                                      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61 PRIHODI OD POREZA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4.951.043,00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5.094.419,00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102,90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10,62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63 POMOĆI IZ INOZ. I OD SUBJEKATA 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14.738.654,00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15.938.928,00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108,14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33,23                                          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64 PRIHODI OD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2.395.347,00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2.627.265,00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109,68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5,48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65 PRIHODI OD UPRAVNIH I ADMIN. PRIST.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8.511.482,00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9.141.206,00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107,40   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19,06                                          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228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66 PRIHODI OD PRODAJE PROIZVODA I ROBE TE PRUŽENIH USLUGA I PRIHODI OD DONACIJA</a:t>
                      </a:r>
                      <a:endParaRPr lang="pl-PL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20.964,00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23.855,00</a:t>
                      </a: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113,79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0,05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48871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7  PRIHODI OD PRODAJE NEFIN. IMOVINE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7.502.867,00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10.984.642,00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146,41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</a:t>
                      </a:r>
                      <a:r>
                        <a:rPr lang="hr-HR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22,90</a:t>
                      </a:r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71 PRIHODI OD PRODAJE NEPROIZVEDENE DUGOTRAJNE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7.496.162,00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10.977.937,00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146,41 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22,89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8628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72 PRIHODI OD PRODAJE PROIZVEDENE DUGOTRAJNE IMOVINE</a:t>
                      </a:r>
                      <a:endParaRPr lang="pl-PL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6.705,00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6.705,00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100,00        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0,01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188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800" u="none" strike="noStrike" dirty="0">
                          <a:effectLst/>
                        </a:rPr>
                        <a:t>8  PRIMICI OD FIN. IMOVINE I  ZADUŽIVANJA</a:t>
                      </a:r>
                      <a:endParaRPr lang="it-I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5.248.700,00</a:t>
                      </a: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4.155.460,00</a:t>
                      </a: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79,17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      </a:t>
                      </a:r>
                      <a:r>
                        <a:rPr lang="hr-HR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8,66 </a:t>
                      </a:r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49939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9 VLASTITI IZVORI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704.242,00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722.677,00</a:t>
                      </a: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              102,62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1,51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5551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UKUPNO</a:t>
                      </a:r>
                      <a:endParaRPr lang="hr-HR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43.371.057,00</a:t>
                      </a: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        47.967,775,00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  -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            </a:t>
                      </a:r>
                      <a:r>
                        <a:rPr lang="hr-HR" sz="8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100,00</a:t>
                      </a:r>
                      <a:r>
                        <a:rPr lang="hr-HR" sz="8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</a:t>
                      </a:r>
                      <a:endParaRPr lang="hr-HR" sz="8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  <p:pic>
        <p:nvPicPr>
          <p:cNvPr id="15" name="Slika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127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7504" y="169405"/>
            <a:ext cx="8064896" cy="618396"/>
          </a:xfrm>
        </p:spPr>
        <p:txBody>
          <a:bodyPr>
            <a:normAutofit/>
          </a:bodyPr>
          <a:lstStyle/>
          <a:p>
            <a:r>
              <a:rPr lang="hr-HR" sz="2800" b="1" dirty="0"/>
              <a:t>Rashodi i izdaci proračuna Grada Biograda na Moru</a:t>
            </a:r>
            <a:endParaRPr lang="hr-HR" sz="2800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59595409"/>
              </p:ext>
            </p:extLst>
          </p:nvPr>
        </p:nvGraphicFramePr>
        <p:xfrm>
          <a:off x="5220072" y="2647729"/>
          <a:ext cx="3816424" cy="3312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Pravokutnik 6"/>
          <p:cNvSpPr/>
          <p:nvPr/>
        </p:nvSpPr>
        <p:spPr>
          <a:xfrm>
            <a:off x="1763688" y="943705"/>
            <a:ext cx="5037128" cy="95410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hr-HR" sz="1400" b="1" dirty="0"/>
              <a:t>Rashodi i izdaci proračuna Grada Biograda na Moru sastoje se od:</a:t>
            </a:r>
            <a:endParaRPr lang="hr-HR" sz="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poslovanja                                                </a:t>
            </a:r>
            <a:r>
              <a:rPr lang="hr-HR" sz="14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rashoda za nabavu nefinancijske imovine</a:t>
            </a:r>
            <a:endParaRPr lang="hr-HR" sz="14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14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izdataka za financijsku imovinu i otplatu zajmova</a:t>
            </a:r>
            <a:endParaRPr lang="hr-HR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Pravokutnik 7"/>
          <p:cNvSpPr/>
          <p:nvPr/>
        </p:nvSpPr>
        <p:spPr>
          <a:xfrm>
            <a:off x="5714472" y="2053716"/>
            <a:ext cx="325001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u Proračunu Grada Biograda na Moru za 2024. godinu</a:t>
            </a:r>
          </a:p>
        </p:txBody>
      </p:sp>
      <p:sp>
        <p:nvSpPr>
          <p:cNvPr id="10" name="Pravokutnik 9"/>
          <p:cNvSpPr/>
          <p:nvPr/>
        </p:nvSpPr>
        <p:spPr>
          <a:xfrm>
            <a:off x="333872" y="1987846"/>
            <a:ext cx="48862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2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Proračuna Grada Biograda na Moru za 2024. g.</a:t>
            </a:r>
            <a:endParaRPr lang="hr-HR" sz="11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8476490"/>
              </p:ext>
            </p:extLst>
          </p:nvPr>
        </p:nvGraphicFramePr>
        <p:xfrm>
          <a:off x="332242" y="2269571"/>
          <a:ext cx="4887830" cy="3930228"/>
        </p:xfrm>
        <a:graphic>
          <a:graphicData uri="http://schemas.openxmlformats.org/drawingml/2006/table">
            <a:tbl>
              <a:tblPr>
                <a:tableStyleId>{22838BEF-8BB2-4498-84A7-C5851F593DF1}</a:tableStyleId>
              </a:tblPr>
              <a:tblGrid>
                <a:gridCol w="178952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72204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5468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92949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421898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1000" u="none" strike="noStrike" dirty="0">
                          <a:effectLst/>
                        </a:rPr>
                        <a:t>(</a:t>
                      </a:r>
                      <a:r>
                        <a:rPr lang="hr-HR" sz="1000" u="none" strike="noStrike">
                          <a:effectLst/>
                        </a:rPr>
                        <a:t>u eurima)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2023.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Plan 2024.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Indeks 24/23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1000" u="none" strike="noStrike" dirty="0">
                          <a:effectLst/>
                        </a:rPr>
                        <a:t> Udio u ukupnim rashodima u % </a:t>
                      </a:r>
                      <a:endParaRPr lang="hr-HR" sz="1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  RASHODI POSLOVANJA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8.545.558,76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9.365.248,76</a:t>
                      </a:r>
                    </a:p>
                  </a:txBody>
                  <a:tcPr marL="9525" marR="857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109,59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 19,82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31 RASHODI ZA ZAPOSLENE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2.112.337,06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2.397.322,06</a:t>
                      </a: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113,49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5,07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32 MATERIJALNI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3.692.673,70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3.810.560,70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103,19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8,06     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34 FINANCIJSKI RASHODI 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110.025,00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118.049,00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107,29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0,25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36 POMOĆI DANE U INOZEMSTVO I UNUTAR OPĆEG PRORAČUNA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357.666,00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406.762,00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113,73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0,86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37 NAKNADE GRAĐANIMA I KUĆANSTVIMA NA TEMELJU OSIGURANJA I DRUGE NAKNADE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536.205,00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820.330,00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152,99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1,74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38 OSTALI RASHODI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1.736.652,00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1.812.225,00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104,35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3,84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  RASHODI ZA NABAVU NEFINANCIJSKE IMOVINE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33.127.587,24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u="none" strike="noStrike" dirty="0">
                          <a:effectLst/>
                        </a:rPr>
                        <a:t>37.323.552,24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112,67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79,00     </a:t>
                      </a:r>
                      <a:r>
                        <a:rPr lang="hr-HR" sz="800" u="none" strike="noStrike" dirty="0">
                          <a:effectLst/>
                        </a:rPr>
                        <a:t>   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924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41 RASHODI ZA NABAVU NEPROIZVEDENE DUGOTRAJNE IMOVINE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650.355,00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1.034.460,00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159,06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2,19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>
                          <a:effectLst/>
                        </a:rPr>
                        <a:t>42 RASHODI ZA NABAVU PROIZVEDENE DUGOTRAJNE IMOVINE</a:t>
                      </a:r>
                      <a:endParaRPr lang="hr-H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32.472.913,24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36.286.592,24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111,74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76,80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5676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>
                          <a:effectLst/>
                        </a:rPr>
                        <a:t>45 RASHODI ZA DODATNA ULAGANJA NA NEFINANCIJSKOJ IMOVINI</a:t>
                      </a:r>
                      <a:endParaRPr lang="pl-PL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4.319,00</a:t>
                      </a:r>
                      <a:endParaRPr lang="hr-HR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u="none" strike="noStrike" dirty="0">
                          <a:effectLst/>
                        </a:rPr>
                        <a:t>2.500,00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57,88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0,01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32440"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800" u="none" strike="noStrike" dirty="0">
                          <a:effectLst/>
                        </a:rPr>
                        <a:t>5  IZDACI ZA FINANCIJSKU IMOVINU I OTPLATU ZAJMOVA</a:t>
                      </a:r>
                      <a:endParaRPr lang="pl-PL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993.669,00</a:t>
                      </a: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556.297,00</a:t>
                      </a:r>
                    </a:p>
                  </a:txBody>
                  <a:tcPr marL="9525" marR="857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55,98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u="none" strike="noStrike" dirty="0">
                          <a:effectLst/>
                        </a:rPr>
                        <a:t>                                     </a:t>
                      </a:r>
                      <a:r>
                        <a:rPr lang="hr-HR" sz="800" b="1" u="none" strike="noStrike" dirty="0">
                          <a:effectLst/>
                        </a:rPr>
                        <a:t>1,18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25937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800" u="none" strike="noStrike" dirty="0">
                          <a:effectLst/>
                        </a:rPr>
                        <a:t>UKUPNO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57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42.666.815,00</a:t>
                      </a: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ctr"/>
                      <a:r>
                        <a:rPr lang="hr-HR" sz="800" b="1" u="none" strike="noStrike" dirty="0">
                          <a:effectLst/>
                        </a:rPr>
                        <a:t>47.245.098,00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857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  98,73                      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1" u="none" strike="noStrike" dirty="0">
                          <a:effectLst/>
                        </a:rPr>
                        <a:t>                               100,00    </a:t>
                      </a:r>
                      <a:endParaRPr lang="hr-HR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pic>
        <p:nvPicPr>
          <p:cNvPr id="13" name="Slika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5504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88754" y="183947"/>
            <a:ext cx="8229600" cy="461005"/>
          </a:xfrm>
        </p:spPr>
        <p:txBody>
          <a:bodyPr>
            <a:normAutofit fontScale="90000"/>
          </a:bodyPr>
          <a:lstStyle/>
          <a:p>
            <a:r>
              <a:rPr lang="hr-HR" sz="2800" b="1" dirty="0"/>
              <a:t>Proračunski korisnici Grada Biograda na Moru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508066"/>
            <a:ext cx="8219256" cy="2180986"/>
          </a:xfr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hr-HR" sz="2000" b="1" u="sng" dirty="0">
                <a:solidFill>
                  <a:schemeClr val="bg1"/>
                </a:solidFill>
              </a:rPr>
              <a:t>Proračunski korisnici Grada Biograda na Moru su: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Dječji vrtić Ivana Brlić Mažuranić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Gradska knjižnica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Zavičajni muzej Biograd</a:t>
            </a:r>
          </a:p>
          <a:p>
            <a:r>
              <a:rPr lang="hr-HR" sz="2000" b="1" dirty="0">
                <a:solidFill>
                  <a:schemeClr val="bg1"/>
                </a:solidFill>
              </a:rPr>
              <a:t>Javna vatrogasna postrojba Biograd</a:t>
            </a:r>
          </a:p>
          <a:p>
            <a:endParaRPr lang="hr-HR" sz="2000" b="1" dirty="0">
              <a:solidFill>
                <a:schemeClr val="bg1"/>
              </a:solidFill>
            </a:endParaRPr>
          </a:p>
          <a:p>
            <a:endParaRPr lang="hr-HR" sz="2000" dirty="0"/>
          </a:p>
          <a:p>
            <a:pPr>
              <a:buNone/>
            </a:pPr>
            <a:endParaRPr lang="hr-HR" sz="20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478235" y="1138734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b="1" dirty="0">
                <a:solidFill>
                  <a:prstClr val="black"/>
                </a:solidFill>
              </a:rPr>
              <a:t>Grad Biograd na Moru ima 4 proračunskih korisnika.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478235" y="3861048"/>
            <a:ext cx="8198221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Od ukupno planiranih prihoda i primitaka (bez vlastitih izvora/viška), 2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.749.223,00 eura 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ili 6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% o</a:t>
            </a: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dnosi se na proračunske korisnike Grada Biograda na Moru: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Dječji vrtić Ivana Brlić Mažuranić – 1.596.949,00 eura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Gradska knjižnica Biograd – 219</a:t>
            </a:r>
            <a:r>
              <a:rPr lang="hr-HR" sz="1400" b="1" dirty="0">
                <a:ea typeface="Times New Roman"/>
                <a:cs typeface="Calibri" panose="020F0502020204030204" pitchFamily="34" charset="0"/>
              </a:rPr>
              <a:t>.401,00 eura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Zavičajni muzej Biograd – 176.694,00 eura</a:t>
            </a:r>
          </a:p>
          <a:p>
            <a:pPr marL="342900" indent="-342900" algn="just">
              <a:buFont typeface="Symbol"/>
              <a:buChar char=""/>
            </a:pPr>
            <a:r>
              <a:rPr lang="hr-HR" sz="1400" b="1" dirty="0">
                <a:solidFill>
                  <a:srgbClr val="000000"/>
                </a:solidFill>
                <a:ea typeface="Times New Roman"/>
                <a:cs typeface="Calibri" panose="020F0502020204030204" pitchFamily="34" charset="0"/>
              </a:rPr>
              <a:t>Javna vatrogasna postrojba Biograd – 756.179,00 eura</a:t>
            </a:r>
            <a:endParaRPr lang="hr-HR" sz="1400" b="1" dirty="0">
              <a:solidFill>
                <a:prstClr val="black"/>
              </a:solidFill>
              <a:ea typeface="Times New Roman"/>
              <a:cs typeface="Calibri" panose="020F0502020204030204" pitchFamily="34" charset="0"/>
            </a:endParaRPr>
          </a:p>
          <a:p>
            <a:endParaRPr lang="hr-HR" dirty="0">
              <a:solidFill>
                <a:prstClr val="black"/>
              </a:solidFill>
            </a:endParaRPr>
          </a:p>
        </p:txBody>
      </p:sp>
      <p:pic>
        <p:nvPicPr>
          <p:cNvPr id="11" name="Slika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839496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hr-HR" dirty="0"/>
              <a:t/>
            </a:r>
            <a:br>
              <a:rPr lang="hr-HR" dirty="0"/>
            </a:b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 dirty="0"/>
          </a:p>
        </p:txBody>
      </p:sp>
      <p:sp>
        <p:nvSpPr>
          <p:cNvPr id="28" name="Naslov 1"/>
          <p:cNvSpPr txBox="1">
            <a:spLocks/>
          </p:cNvSpPr>
          <p:nvPr/>
        </p:nvSpPr>
        <p:spPr>
          <a:xfrm>
            <a:off x="251520" y="508991"/>
            <a:ext cx="7272808" cy="8811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hr-HR" sz="4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Rashodi Proračuna Grada Biograda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na Moru</a:t>
            </a:r>
            <a:r>
              <a:rPr kumimoji="0" lang="hr-HR" sz="7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po</a:t>
            </a:r>
            <a:r>
              <a:rPr kumimoji="0" lang="hr-HR" sz="76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funkcijskoj </a:t>
            </a:r>
            <a:r>
              <a:rPr lang="hr-HR" sz="7600" b="1" noProof="0" dirty="0">
                <a:latin typeface="+mj-lt"/>
                <a:ea typeface="+mj-ea"/>
                <a:cs typeface="+mj-cs"/>
              </a:rPr>
              <a:t>klasifikaciji</a:t>
            </a:r>
            <a: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hr-HR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hr-HR" sz="9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0" name="Grafikon 9"/>
          <p:cNvGraphicFramePr/>
          <p:nvPr>
            <p:extLst>
              <p:ext uri="{D42A27DB-BD31-4B8C-83A1-F6EECF244321}">
                <p14:modId xmlns:p14="http://schemas.microsoft.com/office/powerpoint/2010/main" val="2663294296"/>
              </p:ext>
            </p:extLst>
          </p:nvPr>
        </p:nvGraphicFramePr>
        <p:xfrm>
          <a:off x="4885290" y="2367656"/>
          <a:ext cx="4151206" cy="3130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Pravokutnik 12"/>
          <p:cNvSpPr/>
          <p:nvPr/>
        </p:nvSpPr>
        <p:spPr>
          <a:xfrm>
            <a:off x="132762" y="1356202"/>
            <a:ext cx="4752528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Tablica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Plan rashoda i izdataka po funkcijskoj klasifikaciji Proračuna Grada Biograda na Moru za 2024. godinu (iskazano u eurima)</a:t>
            </a:r>
            <a:endParaRPr lang="hr-HR" sz="1100" dirty="0"/>
          </a:p>
        </p:txBody>
      </p:sp>
      <p:sp>
        <p:nvSpPr>
          <p:cNvPr id="14" name="Pravokutnik 13"/>
          <p:cNvSpPr/>
          <p:nvPr/>
        </p:nvSpPr>
        <p:spPr>
          <a:xfrm>
            <a:off x="5381836" y="1279662"/>
            <a:ext cx="3024336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sz="1100" b="1" dirty="0">
                <a:cs typeface="Arial" pitchFamily="34" charset="0"/>
              </a:rPr>
              <a:t>Grafikon 3</a:t>
            </a:r>
            <a:r>
              <a:rPr lang="hr-HR" sz="1100" dirty="0">
                <a:cs typeface="Arial" pitchFamily="34" charset="0"/>
              </a:rPr>
              <a:t>. </a:t>
            </a:r>
            <a:r>
              <a:rPr lang="hr-HR" sz="1100" b="1" dirty="0">
                <a:cs typeface="Arial" pitchFamily="34" charset="0"/>
              </a:rPr>
              <a:t>Prikaz udjela rashoda i izdataka po funkcijskoj klasifikaciji u Proračunu Grada Biograda na Moru za 2024. godinu</a:t>
            </a:r>
          </a:p>
        </p:txBody>
      </p:sp>
      <p:pic>
        <p:nvPicPr>
          <p:cNvPr id="18" name="Slika 1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590018"/>
              </p:ext>
            </p:extLst>
          </p:nvPr>
        </p:nvGraphicFramePr>
        <p:xfrm>
          <a:off x="260961" y="1966788"/>
          <a:ext cx="4455056" cy="35010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14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5943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7421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83902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2232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718637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45410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RB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Opis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2023.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Plan 2024.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 Indeks  </a:t>
                      </a:r>
                      <a:endParaRPr lang="hr-HR" sz="900" b="1" i="0" u="none" strike="noStrike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Udio u ukupnim rashodima u %</a:t>
                      </a:r>
                      <a:endParaRPr lang="pl-PL" sz="9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 dirty="0">
                          <a:effectLst/>
                        </a:rPr>
                        <a:t>  1.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01 Opće javne usluge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15.210.624,75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18.653.189,76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122,04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39,95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92219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2.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900" u="none" strike="noStrike" dirty="0">
                          <a:effectLst/>
                        </a:rPr>
                        <a:t>03 </a:t>
                      </a:r>
                      <a:r>
                        <a:rPr lang="it-IT" sz="900" u="none" strike="noStrike" dirty="0" err="1">
                          <a:effectLst/>
                        </a:rPr>
                        <a:t>Javni</a:t>
                      </a:r>
                      <a:r>
                        <a:rPr lang="it-IT" sz="900" u="none" strike="noStrike" dirty="0">
                          <a:effectLst/>
                        </a:rPr>
                        <a:t> </a:t>
                      </a:r>
                      <a:r>
                        <a:rPr lang="it-IT" sz="900" u="none" strike="noStrike" dirty="0" err="1">
                          <a:effectLst/>
                        </a:rPr>
                        <a:t>red</a:t>
                      </a:r>
                      <a:r>
                        <a:rPr lang="it-IT" sz="900" u="none" strike="noStrike" dirty="0">
                          <a:effectLst/>
                        </a:rPr>
                        <a:t> i </a:t>
                      </a:r>
                      <a:r>
                        <a:rPr lang="it-IT" sz="900" u="none" strike="noStrike" dirty="0" err="1">
                          <a:effectLst/>
                        </a:rPr>
                        <a:t>sigurnost</a:t>
                      </a:r>
                      <a:endParaRPr lang="it-IT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867.162,00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997.384,00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  115,02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effectLst/>
                        </a:rPr>
                        <a:t>                             2,14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602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3.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04 Ekonomski poslovi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2.736.093,00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3.105.190,00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113,49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6,65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021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4.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05 Zaštita okoliša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10.533.049,24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10.243.606,24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97,25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21,94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96406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5.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l-PL" sz="900" u="none" strike="noStrike" dirty="0">
                          <a:effectLst/>
                        </a:rPr>
                        <a:t>06 Usluge unapređenja stan. i zajednice</a:t>
                      </a:r>
                      <a:endParaRPr lang="pl-PL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1.110.928,00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1.493.670,00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134,45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3,20                              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35441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6.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07 Zdravstvo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26.813,00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27.836,00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102,79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0,06  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67620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7.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08 Rekreacija, kultura i religija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9.101.411,00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9.714.860,00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106,74                 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20,80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43815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8.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09 Obrazovanje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1.537.587,00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2.150.239,00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138,46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4,60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5994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  9.</a:t>
                      </a:r>
                      <a:endParaRPr lang="hr-HR" sz="9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u="none" strike="noStrike" dirty="0">
                          <a:effectLst/>
                        </a:rPr>
                        <a:t>10 Socijalna zaštita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549.478,00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414.392,00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u="none" strike="noStrike" dirty="0">
                          <a:effectLst/>
                        </a:rPr>
                        <a:t>                   75,42    </a:t>
                      </a:r>
                      <a:endParaRPr lang="hr-HR" sz="9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     0,89</a:t>
                      </a:r>
                      <a:endParaRPr lang="hr-HR" sz="9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46842"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900" u="none" strike="noStrike">
                          <a:effectLst/>
                        </a:rPr>
                        <a:t> </a:t>
                      </a:r>
                      <a:endParaRPr lang="hr-H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900" b="1" u="none" strike="noStrike" dirty="0">
                          <a:effectLst/>
                        </a:rPr>
                        <a:t> UKUPNO RASHODI I IZDACI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41.673.146,00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46.688.801,00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r-HR" sz="900" b="1" u="none" strike="noStrike" dirty="0">
                          <a:effectLst/>
                        </a:rPr>
                        <a:t>   112,04                  </a:t>
                      </a:r>
                      <a:endParaRPr lang="hr-HR" sz="9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900" b="1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                  100,00    </a:t>
                      </a:r>
                      <a:endParaRPr lang="hr-HR" sz="9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2884714"/>
      </p:ext>
    </p:extLst>
  </p:cSld>
  <p:clrMapOvr>
    <a:masterClrMapping/>
  </p:clrMapOvr>
  <p:transition spd="slow" advClick="0" advTm="15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845074"/>
              </p:ext>
            </p:extLst>
          </p:nvPr>
        </p:nvGraphicFramePr>
        <p:xfrm>
          <a:off x="1187624" y="1412776"/>
          <a:ext cx="6808074" cy="4267527"/>
        </p:xfrm>
        <a:graphic>
          <a:graphicData uri="http://schemas.openxmlformats.org/drawingml/2006/table">
            <a:tbl>
              <a:tblPr firstRow="1" firstCol="1" bandRow="1"/>
              <a:tblGrid>
                <a:gridCol w="14310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298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4710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4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KORISNIK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NAZIV PROJEKTA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50" b="1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PLAN ZA 2023.</a:t>
                      </a:r>
                      <a:endParaRPr lang="hr-HR" sz="105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9552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Rekonstrukcija gradske ribarnice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150.000,00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Rekonstrukcija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gradske tržnice 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700.000,00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Sanacija odlagališta „Baštijunski brig”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6.028.366,00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autobusnog kolodvora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1.993.380,00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Interpretacijski centar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hr-HR" sz="1000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Blago potopljenog broda Gnalić</a:t>
                      </a:r>
                      <a:r>
                        <a:rPr lang="hr-HR" sz="1000" baseline="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"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5.572.535,00eura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</a:t>
                      </a:r>
                      <a:r>
                        <a:rPr lang="hr-HR" sz="1000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Biograd na Moru</a:t>
                      </a:r>
                      <a:endParaRPr lang="hr-HR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sortirnice za odvojeno prikupljanje otpada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3.649.870,00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Izgradnja tenis centa "Kosa zapad"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1.675.460,00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52011188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Dogradnja Dječjeg vrtića – Kosa zapad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3.358.450,00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30207173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Kulturni centar Granda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1.527.230,00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53775125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Kino dvorana – glazbena dvorana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2.329.288,00eura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532287079"/>
                  </a:ext>
                </a:extLst>
              </a:tr>
              <a:tr h="3611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Grad Biograd na Moru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Društveni kutak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hr-HR" sz="10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3.000.000,00 eura</a:t>
                      </a:r>
                    </a:p>
                  </a:txBody>
                  <a:tcPr marL="43242" marR="43242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12222694"/>
                  </a:ext>
                </a:extLst>
              </a:tr>
            </a:tbl>
          </a:graphicData>
        </a:graphic>
      </p:graphicFrame>
      <p:sp>
        <p:nvSpPr>
          <p:cNvPr id="5" name="Pravokutnik 4"/>
          <p:cNvSpPr/>
          <p:nvPr/>
        </p:nvSpPr>
        <p:spPr>
          <a:xfrm>
            <a:off x="539552" y="148109"/>
            <a:ext cx="77048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b="1" dirty="0"/>
              <a:t>Planirani projekti u 2024. godini</a:t>
            </a:r>
            <a:endParaRPr lang="hr-HR" dirty="0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9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avokutnik 6"/>
          <p:cNvSpPr/>
          <p:nvPr/>
        </p:nvSpPr>
        <p:spPr>
          <a:xfrm>
            <a:off x="683567" y="2348880"/>
            <a:ext cx="7960961" cy="129614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Hvala na pažnji !</a:t>
            </a:r>
          </a:p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Dodatne i detaljnije informacije možete pronaći na službenoj mrežnoj stranici Grada Biograda na Moru</a:t>
            </a:r>
          </a:p>
        </p:txBody>
      </p:sp>
      <p:sp>
        <p:nvSpPr>
          <p:cNvPr id="8" name="Pravokutnik 7"/>
          <p:cNvSpPr/>
          <p:nvPr/>
        </p:nvSpPr>
        <p:spPr>
          <a:xfrm>
            <a:off x="899592" y="3789040"/>
            <a:ext cx="72728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r-HR" dirty="0">
                <a:hlinkClick r:id="rId2"/>
              </a:rPr>
              <a:t>https://</a:t>
            </a:r>
            <a:r>
              <a:rPr lang="hr-HR" dirty="0" smtClean="0">
                <a:hlinkClick r:id="rId2"/>
              </a:rPr>
              <a:t>www.biogradnamoru.hr/hr/akt-i-slu%C5%BEbene-odluke/prora%C4%8Dun-grada-biograda</a:t>
            </a:r>
            <a:endParaRPr lang="hr-HR" dirty="0" smtClean="0"/>
          </a:p>
        </p:txBody>
      </p:sp>
      <p:pic>
        <p:nvPicPr>
          <p:cNvPr id="9" name="Slika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416" y="260648"/>
            <a:ext cx="492868" cy="5914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50391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15983</TotalTime>
  <Words>1087</Words>
  <Application>Microsoft Office PowerPoint</Application>
  <PresentationFormat>Prikaz na zaslonu (4:3)</PresentationFormat>
  <Paragraphs>319</Paragraphs>
  <Slides>9</Slides>
  <Notes>2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9</vt:i4>
      </vt:variant>
    </vt:vector>
  </HeadingPairs>
  <TitlesOfParts>
    <vt:vector size="14" baseType="lpstr">
      <vt:lpstr>Arial</vt:lpstr>
      <vt:lpstr>Calibri</vt:lpstr>
      <vt:lpstr>Symbol</vt:lpstr>
      <vt:lpstr>Times New Roman</vt:lpstr>
      <vt:lpstr>Office tema</vt:lpstr>
      <vt:lpstr> GRAD BIOGRAD NA MORU  PRORAČUN GRADA BIOGRADA NA MORU ZA 2024. GODINU I PROJEKCIJA ZA 2025. i 2026. GODINU - vodič za građane - </vt:lpstr>
      <vt:lpstr>Proračun Grada Biograda na Moru za 2024. godinu  i projekcija za 2025. i 2026. godinu</vt:lpstr>
      <vt:lpstr>Proračun Grada Biograda na Moru za 2024. godinu  bez proračunskih korisnika</vt:lpstr>
      <vt:lpstr>Prihodi i primici Proračuna Grada Biograda na Moru</vt:lpstr>
      <vt:lpstr>Rashodi i izdaci proračuna Grada Biograda na Moru</vt:lpstr>
      <vt:lpstr>Proračunski korisnici Grada Biograda na Moru</vt:lpstr>
      <vt:lpstr>  </vt:lpstr>
      <vt:lpstr>PowerPointova prezentacija</vt:lpstr>
      <vt:lpstr>PowerPointova prezentacija</vt:lpstr>
    </vt:vector>
  </TitlesOfParts>
  <Company>ZADARSKA ŽUPANIJA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REPUBLIKA HRVATSKA ZADARSKA ŽUPANIJA  PRORAČUN ZADARSKE ŽUPANIJE ZA 2018. GODINU I PROJEKCIJE ZA 2019. i 2020. GODINU - vodič za građane -</dc:title>
  <dc:creator>Katarina</dc:creator>
  <cp:lastModifiedBy>biograd2</cp:lastModifiedBy>
  <cp:revision>1367</cp:revision>
  <cp:lastPrinted>2021-01-14T13:20:15Z</cp:lastPrinted>
  <dcterms:created xsi:type="dcterms:W3CDTF">2014-10-06T07:52:48Z</dcterms:created>
  <dcterms:modified xsi:type="dcterms:W3CDTF">2024-01-29T06:49:05Z</dcterms:modified>
</cp:coreProperties>
</file>